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1207" r:id="rId2"/>
    <p:sldId id="1236" r:id="rId3"/>
    <p:sldId id="1224" r:id="rId4"/>
    <p:sldId id="257" r:id="rId5"/>
    <p:sldId id="1238" r:id="rId6"/>
    <p:sldId id="259" r:id="rId7"/>
    <p:sldId id="263" r:id="rId8"/>
    <p:sldId id="264" r:id="rId9"/>
    <p:sldId id="265" r:id="rId10"/>
    <p:sldId id="1235" r:id="rId11"/>
    <p:sldId id="1241" r:id="rId12"/>
    <p:sldId id="1240" r:id="rId13"/>
    <p:sldId id="1242" r:id="rId14"/>
    <p:sldId id="1237" r:id="rId15"/>
    <p:sldId id="1234" r:id="rId16"/>
    <p:sldId id="109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374"/>
  </p:normalViewPr>
  <p:slideViewPr>
    <p:cSldViewPr snapToGrid="0" snapToObjects="1">
      <p:cViewPr varScale="1">
        <p:scale>
          <a:sx n="122" d="100"/>
          <a:sy n="122" d="100"/>
        </p:scale>
        <p:origin x="74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jp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png>
</file>

<file path=ppt/media/image5.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52459F-F740-E647-AED6-7C7E9FCAF1CD}" type="datetimeFigureOut">
              <a:rPr lang="en-US" smtClean="0"/>
              <a:t>3/25/22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232288-7D8B-684E-854E-0E2A448E75CD}" type="slidenum">
              <a:rPr lang="en-US" smtClean="0"/>
              <a:t>‹#›</a:t>
            </a:fld>
            <a:endParaRPr lang="en-US"/>
          </a:p>
        </p:txBody>
      </p:sp>
    </p:spTree>
    <p:extLst>
      <p:ext uri="{BB962C8B-B14F-4D97-AF65-F5344CB8AC3E}">
        <p14:creationId xmlns:p14="http://schemas.microsoft.com/office/powerpoint/2010/main" val="2945292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5F2D73-86E4-E94C-9C27-5BF8E329FCC5}" type="slidenum">
              <a:rPr lang="en-US"/>
              <a:pPr/>
              <a:t>1</a:t>
            </a:fld>
            <a:endParaRPr lang="en-US"/>
          </a:p>
        </p:txBody>
      </p:sp>
      <p:sp>
        <p:nvSpPr>
          <p:cNvPr id="249858" name="Rectangle 2"/>
          <p:cNvSpPr>
            <a:spLocks noGrp="1" noRot="1" noChangeAspect="1" noChangeArrowheads="1" noTextEdit="1"/>
          </p:cNvSpPr>
          <p:nvPr>
            <p:ph type="sldImg"/>
          </p:nvPr>
        </p:nvSpPr>
        <p:spPr>
          <a:ln/>
        </p:spPr>
      </p:sp>
      <p:sp>
        <p:nvSpPr>
          <p:cNvPr id="24985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48949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only have one name, you need </a:t>
            </a:r>
            <a:r>
              <a:rPr lang="en-US" b="1" dirty="0"/>
              <a:t>priority</a:t>
            </a:r>
            <a:r>
              <a:rPr lang="en-US" dirty="0"/>
              <a:t> to prevent renaming of named taxa</a:t>
            </a:r>
          </a:p>
        </p:txBody>
      </p:sp>
      <p:sp>
        <p:nvSpPr>
          <p:cNvPr id="4" name="Slide Number Placeholder 3"/>
          <p:cNvSpPr>
            <a:spLocks noGrp="1"/>
          </p:cNvSpPr>
          <p:nvPr>
            <p:ph type="sldNum" sz="quarter" idx="5"/>
          </p:nvPr>
        </p:nvSpPr>
        <p:spPr/>
        <p:txBody>
          <a:bodyPr/>
          <a:lstStyle/>
          <a:p>
            <a:fld id="{E1232288-7D8B-684E-854E-0E2A448E75CD}" type="slidenum">
              <a:rPr lang="en-US" smtClean="0"/>
              <a:t>2</a:t>
            </a:fld>
            <a:endParaRPr lang="en-US"/>
          </a:p>
        </p:txBody>
      </p:sp>
    </p:spTree>
    <p:extLst>
      <p:ext uri="{BB962C8B-B14F-4D97-AF65-F5344CB8AC3E}">
        <p14:creationId xmlns:p14="http://schemas.microsoft.com/office/powerpoint/2010/main" val="3974632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2001, it was even possible to use an illustration as type material! This new requirement is also limited by the Nagoya Protocol which limits ability to send pure cultures between some countries.</a:t>
            </a:r>
          </a:p>
        </p:txBody>
      </p:sp>
      <p:sp>
        <p:nvSpPr>
          <p:cNvPr id="4" name="Slide Number Placeholder 3"/>
          <p:cNvSpPr>
            <a:spLocks noGrp="1"/>
          </p:cNvSpPr>
          <p:nvPr>
            <p:ph type="sldNum" sz="quarter" idx="5"/>
          </p:nvPr>
        </p:nvSpPr>
        <p:spPr/>
        <p:txBody>
          <a:bodyPr/>
          <a:lstStyle/>
          <a:p>
            <a:fld id="{E1232288-7D8B-684E-854E-0E2A448E75CD}" type="slidenum">
              <a:rPr lang="en-US" smtClean="0"/>
              <a:t>4</a:t>
            </a:fld>
            <a:endParaRPr lang="en-US"/>
          </a:p>
        </p:txBody>
      </p:sp>
    </p:spTree>
    <p:extLst>
      <p:ext uri="{BB962C8B-B14F-4D97-AF65-F5344CB8AC3E}">
        <p14:creationId xmlns:p14="http://schemas.microsoft.com/office/powerpoint/2010/main" val="3648306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Recognising</a:t>
            </a:r>
            <a:r>
              <a:rPr lang="en-US" dirty="0"/>
              <a:t> this </a:t>
            </a:r>
            <a:r>
              <a:rPr lang="en-US" dirty="0" err="1"/>
              <a:t>limition</a:t>
            </a:r>
            <a:r>
              <a:rPr lang="en-US" dirty="0"/>
              <a:t> (primarily via 16S surveys), a kludge was developed for the Code. </a:t>
            </a:r>
          </a:p>
        </p:txBody>
      </p:sp>
      <p:sp>
        <p:nvSpPr>
          <p:cNvPr id="4" name="Slide Number Placeholder 3"/>
          <p:cNvSpPr>
            <a:spLocks noGrp="1"/>
          </p:cNvSpPr>
          <p:nvPr>
            <p:ph type="sldNum" sz="quarter" idx="5"/>
          </p:nvPr>
        </p:nvSpPr>
        <p:spPr/>
        <p:txBody>
          <a:bodyPr/>
          <a:lstStyle/>
          <a:p>
            <a:fld id="{E1232288-7D8B-684E-854E-0E2A448E75CD}" type="slidenum">
              <a:rPr lang="en-US" smtClean="0"/>
              <a:t>6</a:t>
            </a:fld>
            <a:endParaRPr lang="en-US"/>
          </a:p>
        </p:txBody>
      </p:sp>
    </p:spTree>
    <p:extLst>
      <p:ext uri="{BB962C8B-B14F-4D97-AF65-F5344CB8AC3E}">
        <p14:creationId xmlns:p14="http://schemas.microsoft.com/office/powerpoint/2010/main" val="2407207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Replace with another </a:t>
            </a:r>
            <a:r>
              <a:rPr lang="en-US" dirty="0" err="1"/>
              <a:t>SeqCode</a:t>
            </a:r>
            <a:r>
              <a:rPr lang="en-US" dirty="0"/>
              <a:t> grab from </a:t>
            </a:r>
            <a:r>
              <a:rPr lang="en-US" dirty="0" err="1"/>
              <a:t>Miguels</a:t>
            </a:r>
            <a:r>
              <a:rPr lang="en-US" dirty="0"/>
              <a:t> talk</a:t>
            </a:r>
          </a:p>
        </p:txBody>
      </p:sp>
      <p:sp>
        <p:nvSpPr>
          <p:cNvPr id="4" name="Slide Number Placeholder 3"/>
          <p:cNvSpPr>
            <a:spLocks noGrp="1"/>
          </p:cNvSpPr>
          <p:nvPr>
            <p:ph type="sldNum" sz="quarter" idx="5"/>
          </p:nvPr>
        </p:nvSpPr>
        <p:spPr/>
        <p:txBody>
          <a:bodyPr/>
          <a:lstStyle/>
          <a:p>
            <a:fld id="{E1232288-7D8B-684E-854E-0E2A448E75CD}" type="slidenum">
              <a:rPr lang="en-US" smtClean="0"/>
              <a:t>13</a:t>
            </a:fld>
            <a:endParaRPr lang="en-US"/>
          </a:p>
        </p:txBody>
      </p:sp>
    </p:spTree>
    <p:extLst>
      <p:ext uri="{BB962C8B-B14F-4D97-AF65-F5344CB8AC3E}">
        <p14:creationId xmlns:p14="http://schemas.microsoft.com/office/powerpoint/2010/main" val="14050000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only a recommendation</a:t>
            </a:r>
          </a:p>
        </p:txBody>
      </p:sp>
      <p:sp>
        <p:nvSpPr>
          <p:cNvPr id="4" name="Slide Number Placeholder 3"/>
          <p:cNvSpPr>
            <a:spLocks noGrp="1"/>
          </p:cNvSpPr>
          <p:nvPr>
            <p:ph type="sldNum" sz="quarter" idx="5"/>
          </p:nvPr>
        </p:nvSpPr>
        <p:spPr/>
        <p:txBody>
          <a:bodyPr/>
          <a:lstStyle/>
          <a:p>
            <a:fld id="{E1232288-7D8B-684E-854E-0E2A448E75CD}" type="slidenum">
              <a:rPr lang="en-US" smtClean="0"/>
              <a:t>15</a:t>
            </a:fld>
            <a:endParaRPr lang="en-US"/>
          </a:p>
        </p:txBody>
      </p:sp>
    </p:spTree>
    <p:extLst>
      <p:ext uri="{BB962C8B-B14F-4D97-AF65-F5344CB8AC3E}">
        <p14:creationId xmlns:p14="http://schemas.microsoft.com/office/powerpoint/2010/main" val="3585661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Briefly define </a:t>
            </a:r>
            <a:r>
              <a:rPr lang="en-US" dirty="0" err="1"/>
              <a:t>SeqCode</a:t>
            </a:r>
            <a:r>
              <a:rPr lang="en-US" dirty="0"/>
              <a:t>: a code of nomenclature for naming prokaryotes according to a set of rules and recommendations</a:t>
            </a:r>
          </a:p>
        </p:txBody>
      </p:sp>
      <p:sp>
        <p:nvSpPr>
          <p:cNvPr id="4" name="Slide Number Placeholder 3"/>
          <p:cNvSpPr>
            <a:spLocks noGrp="1"/>
          </p:cNvSpPr>
          <p:nvPr>
            <p:ph type="sldNum" sz="quarter" idx="5"/>
          </p:nvPr>
        </p:nvSpPr>
        <p:spPr/>
        <p:txBody>
          <a:bodyPr/>
          <a:lstStyle/>
          <a:p>
            <a:fld id="{E1232288-7D8B-684E-854E-0E2A448E75CD}" type="slidenum">
              <a:rPr lang="en-US" smtClean="0"/>
              <a:t>16</a:t>
            </a:fld>
            <a:endParaRPr lang="en-US"/>
          </a:p>
        </p:txBody>
      </p:sp>
    </p:spTree>
    <p:extLst>
      <p:ext uri="{BB962C8B-B14F-4D97-AF65-F5344CB8AC3E}">
        <p14:creationId xmlns:p14="http://schemas.microsoft.com/office/powerpoint/2010/main" val="882854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869EA-3061-6146-BCF3-F9BE584FBDA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850C312-8BE5-6049-AE4F-6A551837E8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3033F4B-D477-484B-AB19-6493EE50F5A6}"/>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5" name="Footer Placeholder 4">
            <a:extLst>
              <a:ext uri="{FF2B5EF4-FFF2-40B4-BE49-F238E27FC236}">
                <a16:creationId xmlns:a16="http://schemas.microsoft.com/office/drawing/2014/main" id="{B0FC12E3-A81E-E34A-944B-CC7DFBA5F1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C6DF4B-C64E-BB46-8B68-76C6976C3DE0}"/>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1277226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74059-A8E6-8D47-9263-36170235720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1A0CA9C-2D8E-454C-B6FB-42DDC9BE82C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46F5D13-3CF9-A046-952F-2C7239625CAA}"/>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5" name="Footer Placeholder 4">
            <a:extLst>
              <a:ext uri="{FF2B5EF4-FFF2-40B4-BE49-F238E27FC236}">
                <a16:creationId xmlns:a16="http://schemas.microsoft.com/office/drawing/2014/main" id="{74A46FEB-C61A-8C44-9F4B-F879C88531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ADBBD8-88A4-434E-8DB7-71B322896634}"/>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2292962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147408-E548-4E46-BFB2-E3E25CE810E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E0DC759-0D0E-1441-B36E-1F7D6BA3B95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3C93AE3-9064-C04D-B239-29B52E99B824}"/>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5" name="Footer Placeholder 4">
            <a:extLst>
              <a:ext uri="{FF2B5EF4-FFF2-40B4-BE49-F238E27FC236}">
                <a16:creationId xmlns:a16="http://schemas.microsoft.com/office/drawing/2014/main" id="{7AC857A8-D21B-EA49-9FDE-D5ED8C7F64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FEB194-0DFC-A94A-B151-5A1D512C1F08}"/>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4131073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18701-F39D-7E41-B977-41F5B8FE030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F53A6EE-C67B-CE4D-8B66-4D642EC14BA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D5A1915-75C5-7146-A1CF-BA42F2F30C25}"/>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5" name="Footer Placeholder 4">
            <a:extLst>
              <a:ext uri="{FF2B5EF4-FFF2-40B4-BE49-F238E27FC236}">
                <a16:creationId xmlns:a16="http://schemas.microsoft.com/office/drawing/2014/main" id="{37145DBB-96F5-5E4D-8C5D-A437CE282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ACDE13-5F70-904D-B151-EDFB4CF2FCF7}"/>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1063382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1EC1A-62B5-DB47-BABB-84B28AAADB1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158C6E1-1881-8C47-8923-1E254D2015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CD3FDDF-6FE1-0941-8A76-C42D64CCB170}"/>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5" name="Footer Placeholder 4">
            <a:extLst>
              <a:ext uri="{FF2B5EF4-FFF2-40B4-BE49-F238E27FC236}">
                <a16:creationId xmlns:a16="http://schemas.microsoft.com/office/drawing/2014/main" id="{670CE794-D693-3C4B-BE59-3C123D8025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3E86D0-1742-FF48-B1C2-B3FE364A0F85}"/>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1108561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87845-CB1F-D64C-8B49-A4F285982C6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2EE4FB8-726A-4241-B7E5-917B5C48AB5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EDA33DE5-F167-954A-B8E7-AB9782B6BF3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C72E9DA-473A-274A-8AA7-563A881411D6}"/>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6" name="Footer Placeholder 5">
            <a:extLst>
              <a:ext uri="{FF2B5EF4-FFF2-40B4-BE49-F238E27FC236}">
                <a16:creationId xmlns:a16="http://schemas.microsoft.com/office/drawing/2014/main" id="{2807EF56-C4CD-F743-9505-EED717A031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3CFF73-5CC4-334A-B5D9-A55704C9EECA}"/>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21405046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C6731-6CD0-8746-8277-85576BCFED6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E2DD11C-287F-3D40-9883-2ACF967B8F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F3B6C97-C5FD-474C-BA1D-2D2CD894075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99D0AF2-8236-284A-89F0-0D07E9B870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52B6424-010A-FC4B-8550-0B139BD929D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FF7D648-482E-0742-8E42-0B75EF216885}"/>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8" name="Footer Placeholder 7">
            <a:extLst>
              <a:ext uri="{FF2B5EF4-FFF2-40B4-BE49-F238E27FC236}">
                <a16:creationId xmlns:a16="http://schemas.microsoft.com/office/drawing/2014/main" id="{E10C2CD9-27C3-5C45-B376-22F66DDAF3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9D16A6-7C18-4949-8F98-40A31712D88C}"/>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1813446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F511E-771C-9E4F-A4B7-2AD01FACE19C}"/>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0D8710F-6111-5E44-AAF5-90FCF6E0FD7A}"/>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4" name="Footer Placeholder 3">
            <a:extLst>
              <a:ext uri="{FF2B5EF4-FFF2-40B4-BE49-F238E27FC236}">
                <a16:creationId xmlns:a16="http://schemas.microsoft.com/office/drawing/2014/main" id="{E7A953B2-F591-F943-82E2-294A7F9F26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DE991B-909C-9947-90DF-DA76A0444B44}"/>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3144640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364ACD-3B14-BE4B-840D-B72BE5531851}"/>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3" name="Footer Placeholder 2">
            <a:extLst>
              <a:ext uri="{FF2B5EF4-FFF2-40B4-BE49-F238E27FC236}">
                <a16:creationId xmlns:a16="http://schemas.microsoft.com/office/drawing/2014/main" id="{4BF1A472-C07F-A94A-A279-807823236C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71A026B-D0D7-DA46-931F-0015B3154376}"/>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2432294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F4C3C-7768-B745-8C7A-425DD90D98A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5036DC5-A85B-0544-801E-CFDF74D9AA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2C15460-1959-D241-BD57-9537E76D4D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C9A7FB5-97B1-0E4B-895F-5A42CADC7C5F}"/>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6" name="Footer Placeholder 5">
            <a:extLst>
              <a:ext uri="{FF2B5EF4-FFF2-40B4-BE49-F238E27FC236}">
                <a16:creationId xmlns:a16="http://schemas.microsoft.com/office/drawing/2014/main" id="{31EE0E5C-913E-D543-8D90-664F04FB6F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18885E-047E-584C-AA43-5107B894338E}"/>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3784230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6FCE0-B36C-2C4A-87A0-F6814718EBC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70CDC94-20EA-A443-BC3C-6F02423CAF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80BD85-9984-1043-8B08-019DEA5EA2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474A48B-8D40-964C-AAD7-045C7FA7C20C}"/>
              </a:ext>
            </a:extLst>
          </p:cNvPr>
          <p:cNvSpPr>
            <a:spLocks noGrp="1"/>
          </p:cNvSpPr>
          <p:nvPr>
            <p:ph type="dt" sz="half" idx="10"/>
          </p:nvPr>
        </p:nvSpPr>
        <p:spPr/>
        <p:txBody>
          <a:bodyPr/>
          <a:lstStyle/>
          <a:p>
            <a:fld id="{FE9FA2B9-88C6-7B4D-A259-197ADBA387DD}" type="datetimeFigureOut">
              <a:rPr lang="en-US" smtClean="0"/>
              <a:t>3/25/22</a:t>
            </a:fld>
            <a:endParaRPr lang="en-US"/>
          </a:p>
        </p:txBody>
      </p:sp>
      <p:sp>
        <p:nvSpPr>
          <p:cNvPr id="6" name="Footer Placeholder 5">
            <a:extLst>
              <a:ext uri="{FF2B5EF4-FFF2-40B4-BE49-F238E27FC236}">
                <a16:creationId xmlns:a16="http://schemas.microsoft.com/office/drawing/2014/main" id="{05B3A142-6A23-6E46-A946-86E04B1688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D1667D-257A-6649-BB7F-6349E8AF3DC9}"/>
              </a:ext>
            </a:extLst>
          </p:cNvPr>
          <p:cNvSpPr>
            <a:spLocks noGrp="1"/>
          </p:cNvSpPr>
          <p:nvPr>
            <p:ph type="sldNum" sz="quarter" idx="12"/>
          </p:nvPr>
        </p:nvSpPr>
        <p:spPr/>
        <p:txBody>
          <a:bodyPr/>
          <a:lstStyle/>
          <a:p>
            <a:fld id="{B95FFF5A-F5C1-E14F-B90D-8FA626FCE310}" type="slidenum">
              <a:rPr lang="en-US" smtClean="0"/>
              <a:t>‹#›</a:t>
            </a:fld>
            <a:endParaRPr lang="en-US"/>
          </a:p>
        </p:txBody>
      </p:sp>
    </p:spTree>
    <p:extLst>
      <p:ext uri="{BB962C8B-B14F-4D97-AF65-F5344CB8AC3E}">
        <p14:creationId xmlns:p14="http://schemas.microsoft.com/office/powerpoint/2010/main" val="1061052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B6EDEE-CE2A-EE47-86FB-7853A1938F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053D868-5AF3-D24D-98D8-A5F2A7E2D4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AA01A75-3DB2-3340-9779-6ED10DC625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9FA2B9-88C6-7B4D-A259-197ADBA387DD}" type="datetimeFigureOut">
              <a:rPr lang="en-US" smtClean="0"/>
              <a:t>3/25/22</a:t>
            </a:fld>
            <a:endParaRPr lang="en-US"/>
          </a:p>
        </p:txBody>
      </p:sp>
      <p:sp>
        <p:nvSpPr>
          <p:cNvPr id="5" name="Footer Placeholder 4">
            <a:extLst>
              <a:ext uri="{FF2B5EF4-FFF2-40B4-BE49-F238E27FC236}">
                <a16:creationId xmlns:a16="http://schemas.microsoft.com/office/drawing/2014/main" id="{F8DE9343-4BCB-B74B-9764-1B5FDF887F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014C71-4886-B845-8154-20CA3102B8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5FFF5A-F5C1-E14F-B90D-8FA626FCE310}" type="slidenum">
              <a:rPr lang="en-US" smtClean="0"/>
              <a:t>‹#›</a:t>
            </a:fld>
            <a:endParaRPr lang="en-US"/>
          </a:p>
        </p:txBody>
      </p:sp>
    </p:spTree>
    <p:extLst>
      <p:ext uri="{BB962C8B-B14F-4D97-AF65-F5344CB8AC3E}">
        <p14:creationId xmlns:p14="http://schemas.microsoft.com/office/powerpoint/2010/main" val="16058546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7.jpeg"/><Relationship Id="rId5" Type="http://schemas.openxmlformats.org/officeDocument/2006/relationships/image" Target="../media/image16.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hyperlink" Target="https://www.isme-microbes.org/seqcode-initiativ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Graphical user interface, website&#10;&#10;Description automatically generated">
            <a:extLst>
              <a:ext uri="{FF2B5EF4-FFF2-40B4-BE49-F238E27FC236}">
                <a16:creationId xmlns:a16="http://schemas.microsoft.com/office/drawing/2014/main" id="{C1AD593D-B200-6447-A423-5ABEF865A485}"/>
              </a:ext>
            </a:extLst>
          </p:cNvPr>
          <p:cNvPicPr>
            <a:picLocks noChangeAspect="1"/>
          </p:cNvPicPr>
          <p:nvPr/>
        </p:nvPicPr>
        <p:blipFill rotWithShape="1">
          <a:blip r:embed="rId3"/>
          <a:srcRect l="21993" t="24872" r="15819"/>
          <a:stretch/>
        </p:blipFill>
        <p:spPr>
          <a:xfrm>
            <a:off x="98854" y="96730"/>
            <a:ext cx="12027039" cy="6157627"/>
          </a:xfrm>
          <a:prstGeom prst="rect">
            <a:avLst/>
          </a:prstGeom>
        </p:spPr>
      </p:pic>
      <p:sp>
        <p:nvSpPr>
          <p:cNvPr id="10" name="Text Box 10">
            <a:extLst>
              <a:ext uri="{FF2B5EF4-FFF2-40B4-BE49-F238E27FC236}">
                <a16:creationId xmlns:a16="http://schemas.microsoft.com/office/drawing/2014/main" id="{8F8501B5-5E9D-493E-8117-E7C6A0D6D342}"/>
              </a:ext>
            </a:extLst>
          </p:cNvPr>
          <p:cNvSpPr txBox="1">
            <a:spLocks noChangeArrowheads="1"/>
          </p:cNvSpPr>
          <p:nvPr/>
        </p:nvSpPr>
        <p:spPr bwMode="auto">
          <a:xfrm>
            <a:off x="195316" y="5573356"/>
            <a:ext cx="4987955" cy="830546"/>
          </a:xfrm>
          <a:prstGeom prst="rect">
            <a:avLst/>
          </a:prstGeom>
          <a:noFill/>
          <a:ln w="9525">
            <a:noFill/>
            <a:miter lim="800000"/>
            <a:headEnd/>
            <a:tailEnd/>
          </a:ln>
        </p:spPr>
        <p:txBody>
          <a:bodyPr wrap="square" lIns="90988" tIns="45497" rIns="90988" bIns="45497">
            <a:prstTxWarp prst="textNoShape">
              <a:avLst/>
            </a:prstTxWarp>
            <a:spAutoFit/>
          </a:bodyPr>
          <a:lstStyle/>
          <a:p>
            <a:r>
              <a:rPr lang="en-US" sz="2400" cap="small" dirty="0">
                <a:latin typeface="Candara"/>
                <a:cs typeface="Candara"/>
              </a:rPr>
              <a:t>Phil Hugenholtz</a:t>
            </a:r>
          </a:p>
          <a:p>
            <a:r>
              <a:rPr lang="en-US" sz="2400" cap="small" dirty="0">
                <a:latin typeface="Candara"/>
                <a:cs typeface="Candara"/>
              </a:rPr>
              <a:t>The University of Queensland </a:t>
            </a:r>
          </a:p>
        </p:txBody>
      </p:sp>
      <p:pic>
        <p:nvPicPr>
          <p:cNvPr id="6" name="Picture 5" descr="Logo&#10;&#10;Description automatically generated">
            <a:extLst>
              <a:ext uri="{FF2B5EF4-FFF2-40B4-BE49-F238E27FC236}">
                <a16:creationId xmlns:a16="http://schemas.microsoft.com/office/drawing/2014/main" id="{4DD68536-6890-7846-BEEA-BA02D395BD47}"/>
              </a:ext>
            </a:extLst>
          </p:cNvPr>
          <p:cNvPicPr>
            <a:picLocks noChangeAspect="1"/>
          </p:cNvPicPr>
          <p:nvPr/>
        </p:nvPicPr>
        <p:blipFill>
          <a:blip r:embed="rId4"/>
          <a:stretch>
            <a:fillRect/>
          </a:stretch>
        </p:blipFill>
        <p:spPr>
          <a:xfrm>
            <a:off x="7703999" y="5488234"/>
            <a:ext cx="4292685" cy="858537"/>
          </a:xfrm>
          <a:prstGeom prst="rect">
            <a:avLst/>
          </a:prstGeom>
        </p:spPr>
      </p:pic>
      <p:sp>
        <p:nvSpPr>
          <p:cNvPr id="7" name="Text Box 10">
            <a:extLst>
              <a:ext uri="{FF2B5EF4-FFF2-40B4-BE49-F238E27FC236}">
                <a16:creationId xmlns:a16="http://schemas.microsoft.com/office/drawing/2014/main" id="{50026D9D-5128-644C-BC55-4FAD2C7F9E27}"/>
              </a:ext>
            </a:extLst>
          </p:cNvPr>
          <p:cNvSpPr txBox="1">
            <a:spLocks noChangeArrowheads="1"/>
          </p:cNvSpPr>
          <p:nvPr/>
        </p:nvSpPr>
        <p:spPr bwMode="auto">
          <a:xfrm>
            <a:off x="7283558" y="6300056"/>
            <a:ext cx="4987955" cy="461214"/>
          </a:xfrm>
          <a:prstGeom prst="rect">
            <a:avLst/>
          </a:prstGeom>
          <a:noFill/>
          <a:ln w="9525">
            <a:noFill/>
            <a:miter lim="800000"/>
            <a:headEnd/>
            <a:tailEnd/>
          </a:ln>
        </p:spPr>
        <p:txBody>
          <a:bodyPr wrap="square" lIns="90988" tIns="45497" rIns="90988" bIns="45497">
            <a:prstTxWarp prst="textNoShape">
              <a:avLst/>
            </a:prstTxWarp>
            <a:spAutoFit/>
          </a:bodyPr>
          <a:lstStyle/>
          <a:p>
            <a:pPr algn="ctr"/>
            <a:r>
              <a:rPr lang="en-US" sz="2400" cap="small" dirty="0">
                <a:latin typeface="Candara"/>
                <a:cs typeface="Candara"/>
              </a:rPr>
              <a:t>22</a:t>
            </a:r>
            <a:r>
              <a:rPr lang="en-US" sz="2400" cap="small" baseline="30000" dirty="0">
                <a:latin typeface="Candara"/>
                <a:cs typeface="Candara"/>
              </a:rPr>
              <a:t>nd</a:t>
            </a:r>
            <a:r>
              <a:rPr lang="en-US" sz="2400" cap="small" dirty="0">
                <a:latin typeface="Candara"/>
                <a:cs typeface="Candara"/>
              </a:rPr>
              <a:t> Meeting, Moorea</a:t>
            </a:r>
          </a:p>
        </p:txBody>
      </p:sp>
      <p:sp>
        <p:nvSpPr>
          <p:cNvPr id="2" name="Rectangle 1">
            <a:extLst>
              <a:ext uri="{FF2B5EF4-FFF2-40B4-BE49-F238E27FC236}">
                <a16:creationId xmlns:a16="http://schemas.microsoft.com/office/drawing/2014/main" id="{09A9BD35-E3E1-754B-922D-4223D8412BE6}"/>
              </a:ext>
            </a:extLst>
          </p:cNvPr>
          <p:cNvSpPr/>
          <p:nvPr/>
        </p:nvSpPr>
        <p:spPr>
          <a:xfrm>
            <a:off x="7196720" y="234311"/>
            <a:ext cx="4945585" cy="369332"/>
          </a:xfrm>
          <a:prstGeom prst="rect">
            <a:avLst/>
          </a:prstGeom>
        </p:spPr>
        <p:txBody>
          <a:bodyPr wrap="none">
            <a:spAutoFit/>
          </a:bodyPr>
          <a:lstStyle/>
          <a:p>
            <a:r>
              <a:rPr lang="en-US" dirty="0">
                <a:solidFill>
                  <a:srgbClr val="FFFF00"/>
                </a:solidFill>
              </a:rPr>
              <a:t>https://</a:t>
            </a:r>
            <a:r>
              <a:rPr lang="en-US" dirty="0" err="1">
                <a:solidFill>
                  <a:srgbClr val="FFFF00"/>
                </a:solidFill>
              </a:rPr>
              <a:t>www.isme-microbes.org</a:t>
            </a:r>
            <a:r>
              <a:rPr lang="en-US" dirty="0">
                <a:solidFill>
                  <a:srgbClr val="FFFF00"/>
                </a:solidFill>
              </a:rPr>
              <a:t>/</a:t>
            </a:r>
            <a:r>
              <a:rPr lang="en-US" dirty="0" err="1">
                <a:solidFill>
                  <a:srgbClr val="FFFF00"/>
                </a:solidFill>
              </a:rPr>
              <a:t>seqcode</a:t>
            </a:r>
            <a:r>
              <a:rPr lang="en-US" dirty="0">
                <a:solidFill>
                  <a:srgbClr val="FFFF00"/>
                </a:solidFill>
              </a:rPr>
              <a:t>-initiative</a:t>
            </a:r>
          </a:p>
        </p:txBody>
      </p:sp>
      <p:pic>
        <p:nvPicPr>
          <p:cNvPr id="11" name="Picture 4">
            <a:extLst>
              <a:ext uri="{FF2B5EF4-FFF2-40B4-BE49-F238E27FC236}">
                <a16:creationId xmlns:a16="http://schemas.microsoft.com/office/drawing/2014/main" id="{02AD869D-583F-0049-8BB0-309AF3610F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64474" y="5573356"/>
            <a:ext cx="1831334" cy="12791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8681910"/>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F7F86D1-E751-6C44-A2B1-C562B0D58DDF}"/>
              </a:ext>
            </a:extLst>
          </p:cNvPr>
          <p:cNvSpPr txBox="1">
            <a:spLocks/>
          </p:cNvSpPr>
          <p:nvPr/>
        </p:nvSpPr>
        <p:spPr bwMode="auto">
          <a:xfrm>
            <a:off x="516081" y="214490"/>
            <a:ext cx="11159837" cy="1210967"/>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en-US" sz="3900" b="1" dirty="0">
                <a:cs typeface="Times New Roman"/>
              </a:rPr>
              <a:t>The </a:t>
            </a:r>
            <a:r>
              <a:rPr lang="en-US" sz="3900" b="1" dirty="0" err="1">
                <a:solidFill>
                  <a:srgbClr val="00B050"/>
                </a:solidFill>
                <a:cs typeface="Times New Roman"/>
              </a:rPr>
              <a:t>SeqCode</a:t>
            </a:r>
            <a:r>
              <a:rPr lang="en-US" sz="3900" b="1" dirty="0">
                <a:cs typeface="Times New Roman"/>
              </a:rPr>
              <a:t> v1.01 </a:t>
            </a:r>
            <a:r>
              <a:rPr lang="en-US" sz="3600" dirty="0">
                <a:cs typeface="Times New Roman"/>
              </a:rPr>
              <a:t>(Feb 2022)</a:t>
            </a:r>
          </a:p>
          <a:p>
            <a:pPr>
              <a:defRPr/>
            </a:pPr>
            <a:endParaRPr lang="en-US" sz="2400" dirty="0">
              <a:cs typeface="Times New Roman"/>
            </a:endParaRPr>
          </a:p>
          <a:p>
            <a:pPr>
              <a:defRPr/>
            </a:pPr>
            <a:r>
              <a:rPr lang="en-US" sz="2700" dirty="0">
                <a:cs typeface="Times New Roman"/>
              </a:rPr>
              <a:t>first draft heavily based on the </a:t>
            </a:r>
            <a:r>
              <a:rPr lang="en-US" sz="2700" dirty="0">
                <a:solidFill>
                  <a:srgbClr val="FF0000"/>
                </a:solidFill>
                <a:cs typeface="Times New Roman"/>
              </a:rPr>
              <a:t>ICNP</a:t>
            </a:r>
            <a:r>
              <a:rPr lang="en-US" sz="2700" dirty="0">
                <a:cs typeface="Times New Roman"/>
              </a:rPr>
              <a:t> for compatibility</a:t>
            </a:r>
            <a:endParaRPr lang="en-US" sz="2400" dirty="0">
              <a:solidFill>
                <a:srgbClr val="FF0000"/>
              </a:solidFill>
            </a:endParaRPr>
          </a:p>
        </p:txBody>
      </p:sp>
      <p:pic>
        <p:nvPicPr>
          <p:cNvPr id="7" name="Picture 6" descr="Graphical user interface, text, application&#10;&#10;Description automatically generated">
            <a:extLst>
              <a:ext uri="{FF2B5EF4-FFF2-40B4-BE49-F238E27FC236}">
                <a16:creationId xmlns:a16="http://schemas.microsoft.com/office/drawing/2014/main" id="{9F636FFD-A00C-D047-8C00-5FF0560AA805}"/>
              </a:ext>
            </a:extLst>
          </p:cNvPr>
          <p:cNvPicPr>
            <a:picLocks noChangeAspect="1"/>
          </p:cNvPicPr>
          <p:nvPr/>
        </p:nvPicPr>
        <p:blipFill rotWithShape="1">
          <a:blip r:embed="rId2"/>
          <a:srcRect t="13906"/>
          <a:stretch/>
        </p:blipFill>
        <p:spPr>
          <a:xfrm>
            <a:off x="0" y="1499031"/>
            <a:ext cx="12192000" cy="5358969"/>
          </a:xfrm>
          <a:prstGeom prst="rect">
            <a:avLst/>
          </a:prstGeom>
        </p:spPr>
      </p:pic>
    </p:spTree>
    <p:extLst>
      <p:ext uri="{BB962C8B-B14F-4D97-AF65-F5344CB8AC3E}">
        <p14:creationId xmlns:p14="http://schemas.microsoft.com/office/powerpoint/2010/main" val="892995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886E3E8-4EED-4247-846C-5F917629A9BA}"/>
              </a:ext>
            </a:extLst>
          </p:cNvPr>
          <p:cNvGrpSpPr/>
          <p:nvPr/>
        </p:nvGrpSpPr>
        <p:grpSpPr>
          <a:xfrm>
            <a:off x="158578" y="833377"/>
            <a:ext cx="11874843" cy="5788895"/>
            <a:chOff x="158578" y="364146"/>
            <a:chExt cx="11874843" cy="5788895"/>
          </a:xfrm>
        </p:grpSpPr>
        <p:pic>
          <p:nvPicPr>
            <p:cNvPr id="5" name="Picture 4" descr="Graphical user interface, website&#10;&#10;Description automatically generated">
              <a:extLst>
                <a:ext uri="{FF2B5EF4-FFF2-40B4-BE49-F238E27FC236}">
                  <a16:creationId xmlns:a16="http://schemas.microsoft.com/office/drawing/2014/main" id="{F5A7B7C9-A1F7-5245-AF49-E53789534FA9}"/>
                </a:ext>
              </a:extLst>
            </p:cNvPr>
            <p:cNvPicPr>
              <a:picLocks noChangeAspect="1"/>
            </p:cNvPicPr>
            <p:nvPr/>
          </p:nvPicPr>
          <p:blipFill>
            <a:blip r:embed="rId2"/>
            <a:stretch>
              <a:fillRect/>
            </a:stretch>
          </p:blipFill>
          <p:spPr>
            <a:xfrm>
              <a:off x="158578" y="364146"/>
              <a:ext cx="11874843" cy="5788895"/>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E87FB18A-2E57-49F5-B6DA-1D90AC0F4A19}"/>
                </a:ext>
              </a:extLst>
            </p:cNvPr>
            <p:cNvSpPr txBox="1"/>
            <p:nvPr/>
          </p:nvSpPr>
          <p:spPr>
            <a:xfrm>
              <a:off x="158578" y="364146"/>
              <a:ext cx="3124614" cy="369332"/>
            </a:xfrm>
            <a:prstGeom prst="rect">
              <a:avLst/>
            </a:prstGeom>
            <a:noFill/>
          </p:spPr>
          <p:txBody>
            <a:bodyPr wrap="square">
              <a:spAutoFit/>
            </a:bodyPr>
            <a:lstStyle/>
            <a:p>
              <a:pPr algn="just"/>
              <a:r>
                <a:rPr lang="en-US" b="1" dirty="0">
                  <a:solidFill>
                    <a:srgbClr val="FFFF00"/>
                  </a:solidFill>
                  <a:latin typeface="+mj-lt"/>
                  <a:ea typeface="Times New Roman" panose="02020603050405020304" pitchFamily="18" charset="0"/>
                </a:rPr>
                <a:t>https://</a:t>
              </a:r>
              <a:r>
                <a:rPr lang="en-US" b="1" dirty="0" err="1">
                  <a:solidFill>
                    <a:srgbClr val="FFFF00"/>
                  </a:solidFill>
                  <a:latin typeface="+mj-lt"/>
                  <a:ea typeface="Times New Roman" panose="02020603050405020304" pitchFamily="18" charset="0"/>
                </a:rPr>
                <a:t>www.mycobank.org</a:t>
              </a:r>
              <a:r>
                <a:rPr lang="en-US" b="1" dirty="0">
                  <a:solidFill>
                    <a:srgbClr val="FFFF00"/>
                  </a:solidFill>
                  <a:latin typeface="+mj-lt"/>
                  <a:ea typeface="Times New Roman" panose="02020603050405020304" pitchFamily="18" charset="0"/>
                </a:rPr>
                <a:t>/</a:t>
              </a:r>
              <a:endParaRPr lang="en-US" sz="1800" b="1" dirty="0">
                <a:solidFill>
                  <a:srgbClr val="FFFF00"/>
                </a:solidFill>
                <a:latin typeface="+mj-lt"/>
                <a:cs typeface="Times New Roman" panose="02020603050405020304" pitchFamily="18" charset="0"/>
              </a:endParaRPr>
            </a:p>
          </p:txBody>
        </p:sp>
      </p:grpSp>
      <p:sp>
        <p:nvSpPr>
          <p:cNvPr id="6" name="Title 1">
            <a:extLst>
              <a:ext uri="{FF2B5EF4-FFF2-40B4-BE49-F238E27FC236}">
                <a16:creationId xmlns:a16="http://schemas.microsoft.com/office/drawing/2014/main" id="{AF7F86D1-E751-6C44-A2B1-C562B0D58DDF}"/>
              </a:ext>
            </a:extLst>
          </p:cNvPr>
          <p:cNvSpPr txBox="1">
            <a:spLocks/>
          </p:cNvSpPr>
          <p:nvPr/>
        </p:nvSpPr>
        <p:spPr bwMode="auto">
          <a:xfrm>
            <a:off x="393760" y="-180289"/>
            <a:ext cx="11159837" cy="85725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en-US" sz="3200" dirty="0">
                <a:solidFill>
                  <a:srgbClr val="00B050"/>
                </a:solidFill>
                <a:cs typeface="Times New Roman"/>
              </a:rPr>
              <a:t>Digital</a:t>
            </a:r>
            <a:r>
              <a:rPr lang="en-US" sz="3200" dirty="0">
                <a:cs typeface="Times New Roman"/>
              </a:rPr>
              <a:t> </a:t>
            </a:r>
            <a:r>
              <a:rPr lang="en-US" sz="3200" dirty="0">
                <a:solidFill>
                  <a:srgbClr val="00B050"/>
                </a:solidFill>
                <a:cs typeface="Times New Roman"/>
              </a:rPr>
              <a:t>repositories</a:t>
            </a:r>
            <a:r>
              <a:rPr lang="en-US" sz="3200" dirty="0">
                <a:cs typeface="Times New Roman"/>
              </a:rPr>
              <a:t> are the way to go</a:t>
            </a:r>
            <a:endParaRPr lang="en-US" sz="3200" dirty="0">
              <a:solidFill>
                <a:srgbClr val="FF0000"/>
              </a:solidFill>
            </a:endParaRPr>
          </a:p>
        </p:txBody>
      </p:sp>
    </p:spTree>
    <p:extLst>
      <p:ext uri="{BB962C8B-B14F-4D97-AF65-F5344CB8AC3E}">
        <p14:creationId xmlns:p14="http://schemas.microsoft.com/office/powerpoint/2010/main" val="3462336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FC61484-D62B-134F-AC1A-4916C251D19B}"/>
              </a:ext>
            </a:extLst>
          </p:cNvPr>
          <p:cNvGrpSpPr/>
          <p:nvPr/>
        </p:nvGrpSpPr>
        <p:grpSpPr>
          <a:xfrm>
            <a:off x="837769" y="85417"/>
            <a:ext cx="10516462" cy="6278090"/>
            <a:chOff x="837769" y="0"/>
            <a:chExt cx="10516462" cy="6278090"/>
          </a:xfrm>
        </p:grpSpPr>
        <p:pic>
          <p:nvPicPr>
            <p:cNvPr id="7" name="Picture 6" descr="Graphical user interface, application, website&#10;&#10;Description automatically generated">
              <a:extLst>
                <a:ext uri="{FF2B5EF4-FFF2-40B4-BE49-F238E27FC236}">
                  <a16:creationId xmlns:a16="http://schemas.microsoft.com/office/drawing/2014/main" id="{D5152B01-B0C3-A841-B6EF-D7A5EC9EC4A7}"/>
                </a:ext>
              </a:extLst>
            </p:cNvPr>
            <p:cNvPicPr>
              <a:picLocks noChangeAspect="1"/>
            </p:cNvPicPr>
            <p:nvPr/>
          </p:nvPicPr>
          <p:blipFill>
            <a:blip r:embed="rId2"/>
            <a:stretch>
              <a:fillRect/>
            </a:stretch>
          </p:blipFill>
          <p:spPr>
            <a:xfrm>
              <a:off x="837769" y="0"/>
              <a:ext cx="10516462" cy="6278090"/>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E87FB18A-2E57-49F5-B6DA-1D90AC0F4A19}"/>
                </a:ext>
              </a:extLst>
            </p:cNvPr>
            <p:cNvSpPr txBox="1"/>
            <p:nvPr/>
          </p:nvSpPr>
          <p:spPr>
            <a:xfrm>
              <a:off x="4448171" y="66799"/>
              <a:ext cx="3124614" cy="400110"/>
            </a:xfrm>
            <a:prstGeom prst="rect">
              <a:avLst/>
            </a:prstGeom>
            <a:noFill/>
          </p:spPr>
          <p:txBody>
            <a:bodyPr wrap="square">
              <a:spAutoFit/>
            </a:bodyPr>
            <a:lstStyle/>
            <a:p>
              <a:pPr algn="ctr"/>
              <a:r>
                <a:rPr lang="en-US" sz="2000" b="1" dirty="0">
                  <a:solidFill>
                    <a:srgbClr val="FFFF00"/>
                  </a:solidFill>
                  <a:latin typeface="+mj-lt"/>
                  <a:ea typeface="Times New Roman" panose="02020603050405020304" pitchFamily="18" charset="0"/>
                </a:rPr>
                <a:t>https://</a:t>
              </a:r>
              <a:r>
                <a:rPr lang="en-US" sz="2000" b="1" dirty="0" err="1">
                  <a:solidFill>
                    <a:srgbClr val="FFFF00"/>
                  </a:solidFill>
                  <a:latin typeface="+mj-lt"/>
                  <a:ea typeface="Times New Roman" panose="02020603050405020304" pitchFamily="18" charset="0"/>
                </a:rPr>
                <a:t>seqco.de</a:t>
              </a:r>
              <a:endParaRPr lang="en-US" sz="2000" b="1" dirty="0">
                <a:solidFill>
                  <a:srgbClr val="FFFF00"/>
                </a:solidFill>
                <a:latin typeface="+mj-lt"/>
                <a:cs typeface="Times New Roman" panose="02020603050405020304" pitchFamily="18" charset="0"/>
              </a:endParaRPr>
            </a:p>
          </p:txBody>
        </p:sp>
      </p:grpSp>
      <p:sp>
        <p:nvSpPr>
          <p:cNvPr id="10" name="TextBox 9">
            <a:extLst>
              <a:ext uri="{FF2B5EF4-FFF2-40B4-BE49-F238E27FC236}">
                <a16:creationId xmlns:a16="http://schemas.microsoft.com/office/drawing/2014/main" id="{2161DC8C-2238-5943-A54F-10C9626F0024}"/>
              </a:ext>
            </a:extLst>
          </p:cNvPr>
          <p:cNvSpPr txBox="1"/>
          <p:nvPr/>
        </p:nvSpPr>
        <p:spPr>
          <a:xfrm>
            <a:off x="8175323" y="6488668"/>
            <a:ext cx="4016677" cy="369332"/>
          </a:xfrm>
          <a:prstGeom prst="rect">
            <a:avLst/>
          </a:prstGeom>
          <a:noFill/>
        </p:spPr>
        <p:txBody>
          <a:bodyPr wrap="none" rtlCol="0">
            <a:spAutoFit/>
          </a:bodyPr>
          <a:lstStyle/>
          <a:p>
            <a:r>
              <a:rPr lang="en-US" dirty="0">
                <a:solidFill>
                  <a:srgbClr val="00B050"/>
                </a:solidFill>
              </a:rPr>
              <a:t>Principal developer: </a:t>
            </a:r>
            <a:r>
              <a:rPr lang="en-US" dirty="0"/>
              <a:t>Luis M. Rodriguez-R </a:t>
            </a:r>
          </a:p>
        </p:txBody>
      </p:sp>
    </p:spTree>
    <p:extLst>
      <p:ext uri="{BB962C8B-B14F-4D97-AF65-F5344CB8AC3E}">
        <p14:creationId xmlns:p14="http://schemas.microsoft.com/office/powerpoint/2010/main" val="1571901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application, email&#10;&#10;Description automatically generated">
            <a:extLst>
              <a:ext uri="{FF2B5EF4-FFF2-40B4-BE49-F238E27FC236}">
                <a16:creationId xmlns:a16="http://schemas.microsoft.com/office/drawing/2014/main" id="{523CD0FB-BB12-0E41-9172-E60A08BB9AFC}"/>
              </a:ext>
            </a:extLst>
          </p:cNvPr>
          <p:cNvPicPr>
            <a:picLocks noChangeAspect="1"/>
          </p:cNvPicPr>
          <p:nvPr/>
        </p:nvPicPr>
        <p:blipFill>
          <a:blip r:embed="rId3"/>
          <a:stretch>
            <a:fillRect/>
          </a:stretch>
        </p:blipFill>
        <p:spPr>
          <a:xfrm>
            <a:off x="1739370" y="0"/>
            <a:ext cx="8713260" cy="6858000"/>
          </a:xfrm>
          <a:prstGeom prst="rect">
            <a:avLst/>
          </a:prstGeom>
        </p:spPr>
      </p:pic>
    </p:spTree>
    <p:extLst>
      <p:ext uri="{BB962C8B-B14F-4D97-AF65-F5344CB8AC3E}">
        <p14:creationId xmlns:p14="http://schemas.microsoft.com/office/powerpoint/2010/main" val="3292217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707A90F-449E-CA4E-8ABB-D38060FBC9FB}"/>
              </a:ext>
            </a:extLst>
          </p:cNvPr>
          <p:cNvGrpSpPr/>
          <p:nvPr/>
        </p:nvGrpSpPr>
        <p:grpSpPr>
          <a:xfrm>
            <a:off x="42040" y="725942"/>
            <a:ext cx="11754237" cy="4970523"/>
            <a:chOff x="0" y="-250256"/>
            <a:chExt cx="12192000" cy="5155640"/>
          </a:xfrm>
        </p:grpSpPr>
        <p:pic>
          <p:nvPicPr>
            <p:cNvPr id="3" name="Picture 2" descr="Graphical user interface, text, application, email&#10;&#10;Description automatically generated">
              <a:extLst>
                <a:ext uri="{FF2B5EF4-FFF2-40B4-BE49-F238E27FC236}">
                  <a16:creationId xmlns:a16="http://schemas.microsoft.com/office/drawing/2014/main" id="{54F366DE-A2A6-904C-B298-3E46AA00DEF2}"/>
                </a:ext>
              </a:extLst>
            </p:cNvPr>
            <p:cNvPicPr>
              <a:picLocks noChangeAspect="1"/>
            </p:cNvPicPr>
            <p:nvPr/>
          </p:nvPicPr>
          <p:blipFill>
            <a:blip r:embed="rId2"/>
            <a:stretch>
              <a:fillRect/>
            </a:stretch>
          </p:blipFill>
          <p:spPr>
            <a:xfrm>
              <a:off x="0" y="-250256"/>
              <a:ext cx="12192000" cy="5155640"/>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E0D581A5-E44C-754A-8197-F79983E1CFCC}"/>
                </a:ext>
              </a:extLst>
            </p:cNvPr>
            <p:cNvSpPr txBox="1"/>
            <p:nvPr/>
          </p:nvSpPr>
          <p:spPr>
            <a:xfrm>
              <a:off x="5164282" y="613064"/>
              <a:ext cx="1573636" cy="369332"/>
            </a:xfrm>
            <a:prstGeom prst="rect">
              <a:avLst/>
            </a:prstGeom>
            <a:noFill/>
          </p:spPr>
          <p:txBody>
            <a:bodyPr wrap="none" rtlCol="0">
              <a:spAutoFit/>
            </a:bodyPr>
            <a:lstStyle/>
            <a:p>
              <a:r>
                <a:rPr lang="en-US" dirty="0">
                  <a:solidFill>
                    <a:srgbClr val="FF0000"/>
                  </a:solidFill>
                </a:rPr>
                <a:t>bacterial order</a:t>
              </a:r>
            </a:p>
          </p:txBody>
        </p:sp>
        <p:cxnSp>
          <p:nvCxnSpPr>
            <p:cNvPr id="10" name="Straight Arrow Connector 9">
              <a:extLst>
                <a:ext uri="{FF2B5EF4-FFF2-40B4-BE49-F238E27FC236}">
                  <a16:creationId xmlns:a16="http://schemas.microsoft.com/office/drawing/2014/main" id="{A5CDAB6E-BE2F-9049-8130-966EB8F5A407}"/>
                </a:ext>
              </a:extLst>
            </p:cNvPr>
            <p:cNvCxnSpPr/>
            <p:nvPr/>
          </p:nvCxnSpPr>
          <p:spPr>
            <a:xfrm flipH="1">
              <a:off x="4447309" y="789709"/>
              <a:ext cx="685800" cy="0"/>
            </a:xfrm>
            <a:prstGeom prst="straightConnector1">
              <a:avLst/>
            </a:prstGeom>
            <a:ln w="28575">
              <a:solidFill>
                <a:srgbClr val="FF0000"/>
              </a:solidFill>
              <a:tailEnd type="triangle"/>
            </a:ln>
          </p:spPr>
          <p:style>
            <a:lnRef idx="1">
              <a:schemeClr val="accent2"/>
            </a:lnRef>
            <a:fillRef idx="0">
              <a:schemeClr val="accent2"/>
            </a:fillRef>
            <a:effectRef idx="0">
              <a:schemeClr val="accent2"/>
            </a:effectRef>
            <a:fontRef idx="minor">
              <a:schemeClr val="tx1"/>
            </a:fontRef>
          </p:style>
        </p:cxnSp>
      </p:grpSp>
      <p:sp>
        <p:nvSpPr>
          <p:cNvPr id="13" name="Title 1">
            <a:extLst>
              <a:ext uri="{FF2B5EF4-FFF2-40B4-BE49-F238E27FC236}">
                <a16:creationId xmlns:a16="http://schemas.microsoft.com/office/drawing/2014/main" id="{B681BE2B-C651-7A43-BA37-697B2D7A5B16}"/>
              </a:ext>
            </a:extLst>
          </p:cNvPr>
          <p:cNvSpPr txBox="1">
            <a:spLocks/>
          </p:cNvSpPr>
          <p:nvPr/>
        </p:nvSpPr>
        <p:spPr bwMode="auto">
          <a:xfrm>
            <a:off x="747525" y="-183099"/>
            <a:ext cx="11159837" cy="85725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en-US" sz="3200" dirty="0">
                <a:cs typeface="Times New Roman"/>
              </a:rPr>
              <a:t>An online registry will reduce this type of </a:t>
            </a:r>
            <a:r>
              <a:rPr lang="en-US" sz="3200" dirty="0">
                <a:solidFill>
                  <a:srgbClr val="FF0000"/>
                </a:solidFill>
                <a:cs typeface="Times New Roman"/>
              </a:rPr>
              <a:t>error:</a:t>
            </a:r>
            <a:endParaRPr lang="en-US" sz="3200" dirty="0">
              <a:solidFill>
                <a:srgbClr val="FF0000"/>
              </a:solidFill>
            </a:endParaRPr>
          </a:p>
        </p:txBody>
      </p:sp>
      <p:grpSp>
        <p:nvGrpSpPr>
          <p:cNvPr id="14" name="Group 13">
            <a:extLst>
              <a:ext uri="{FF2B5EF4-FFF2-40B4-BE49-F238E27FC236}">
                <a16:creationId xmlns:a16="http://schemas.microsoft.com/office/drawing/2014/main" id="{758C08A4-224B-EA42-A6C5-EAB6C2D769B3}"/>
              </a:ext>
            </a:extLst>
          </p:cNvPr>
          <p:cNvGrpSpPr/>
          <p:nvPr/>
        </p:nvGrpSpPr>
        <p:grpSpPr>
          <a:xfrm>
            <a:off x="5264822" y="2923142"/>
            <a:ext cx="6799119" cy="3605645"/>
            <a:chOff x="5523470" y="3221182"/>
            <a:chExt cx="6663178" cy="3221150"/>
          </a:xfrm>
        </p:grpSpPr>
        <p:pic>
          <p:nvPicPr>
            <p:cNvPr id="7" name="Picture 6" descr="Graphical user interface, text, application&#10;&#10;Description automatically generated">
              <a:extLst>
                <a:ext uri="{FF2B5EF4-FFF2-40B4-BE49-F238E27FC236}">
                  <a16:creationId xmlns:a16="http://schemas.microsoft.com/office/drawing/2014/main" id="{770EFC7D-F3F8-9340-82F7-88E16036B287}"/>
                </a:ext>
              </a:extLst>
            </p:cNvPr>
            <p:cNvPicPr>
              <a:picLocks noChangeAspect="1"/>
            </p:cNvPicPr>
            <p:nvPr/>
          </p:nvPicPr>
          <p:blipFill>
            <a:blip r:embed="rId3"/>
            <a:stretch>
              <a:fillRect/>
            </a:stretch>
          </p:blipFill>
          <p:spPr>
            <a:xfrm>
              <a:off x="5523470" y="3221182"/>
              <a:ext cx="6663178" cy="3221150"/>
            </a:xfrm>
            <a:prstGeom prst="rect">
              <a:avLst/>
            </a:prstGeom>
            <a:ln>
              <a:noFill/>
            </a:ln>
            <a:effectLst>
              <a:outerShdw blurRad="292100" dist="139700" dir="2700000" algn="tl" rotWithShape="0">
                <a:srgbClr val="333333">
                  <a:alpha val="65000"/>
                </a:srgbClr>
              </a:outerShdw>
            </a:effectLst>
          </p:spPr>
        </p:pic>
        <p:sp>
          <p:nvSpPr>
            <p:cNvPr id="11" name="Rectangle 10">
              <a:extLst>
                <a:ext uri="{FF2B5EF4-FFF2-40B4-BE49-F238E27FC236}">
                  <a16:creationId xmlns:a16="http://schemas.microsoft.com/office/drawing/2014/main" id="{BED57B7D-6E0C-1243-8C1B-3E0F1BA0FB63}"/>
                </a:ext>
              </a:extLst>
            </p:cNvPr>
            <p:cNvSpPr/>
            <p:nvPr/>
          </p:nvSpPr>
          <p:spPr>
            <a:xfrm>
              <a:off x="7162958" y="4992130"/>
              <a:ext cx="4744743" cy="284205"/>
            </a:xfrm>
            <a:prstGeom prst="rect">
              <a:avLst/>
            </a:prstGeom>
            <a:solidFill>
              <a:srgbClr val="FF0000">
                <a:alpha val="2467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3914793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E6BF83BC-F854-4D79-AF78-4BCF8D17E163}"/>
              </a:ext>
            </a:extLst>
          </p:cNvPr>
          <p:cNvGraphicFramePr>
            <a:graphicFrameLocks noGrp="1"/>
          </p:cNvGraphicFramePr>
          <p:nvPr>
            <p:extLst>
              <p:ext uri="{D42A27DB-BD31-4B8C-83A1-F6EECF244321}">
                <p14:modId xmlns:p14="http://schemas.microsoft.com/office/powerpoint/2010/main" val="3215097948"/>
              </p:ext>
            </p:extLst>
          </p:nvPr>
        </p:nvGraphicFramePr>
        <p:xfrm>
          <a:off x="461962" y="867204"/>
          <a:ext cx="11268075" cy="5587754"/>
        </p:xfrm>
        <a:graphic>
          <a:graphicData uri="http://schemas.openxmlformats.org/drawingml/2006/table">
            <a:tbl>
              <a:tblPr firstRow="1" firstCol="1" bandRow="1">
                <a:tableStyleId>{5C22544A-7EE6-4342-B048-85BDC9FD1C3A}</a:tableStyleId>
              </a:tblPr>
              <a:tblGrid>
                <a:gridCol w="2066925">
                  <a:extLst>
                    <a:ext uri="{9D8B030D-6E8A-4147-A177-3AD203B41FA5}">
                      <a16:colId xmlns:a16="http://schemas.microsoft.com/office/drawing/2014/main" val="2408973402"/>
                    </a:ext>
                  </a:extLst>
                </a:gridCol>
                <a:gridCol w="4333875">
                  <a:extLst>
                    <a:ext uri="{9D8B030D-6E8A-4147-A177-3AD203B41FA5}">
                      <a16:colId xmlns:a16="http://schemas.microsoft.com/office/drawing/2014/main" val="2595133927"/>
                    </a:ext>
                  </a:extLst>
                </a:gridCol>
                <a:gridCol w="4867275">
                  <a:extLst>
                    <a:ext uri="{9D8B030D-6E8A-4147-A177-3AD203B41FA5}">
                      <a16:colId xmlns:a16="http://schemas.microsoft.com/office/drawing/2014/main" val="3386766035"/>
                    </a:ext>
                  </a:extLst>
                </a:gridCol>
              </a:tblGrid>
              <a:tr h="443159">
                <a:tc gridSpan="3">
                  <a:txBody>
                    <a:bodyPr/>
                    <a:lstStyle/>
                    <a:p>
                      <a:pPr marL="0" marR="0" algn="ctr">
                        <a:lnSpc>
                          <a:spcPct val="115000"/>
                        </a:lnSpc>
                        <a:spcBef>
                          <a:spcPts val="0"/>
                        </a:spcBef>
                        <a:spcAft>
                          <a:spcPts val="1000"/>
                        </a:spcAft>
                      </a:pPr>
                      <a:r>
                        <a:rPr lang="en-US" sz="2400" b="1" i="0" dirty="0">
                          <a:effectLst/>
                          <a:latin typeface="Calibri Light" panose="020F0302020204030204" pitchFamily="34" charset="0"/>
                          <a:cs typeface="Calibri Light" panose="020F0302020204030204" pitchFamily="34" charset="0"/>
                        </a:rPr>
                        <a:t>Data quality and availability necessary for completion of </a:t>
                      </a:r>
                      <a:r>
                        <a:rPr lang="en-US" sz="2400" b="1" i="0" dirty="0" err="1">
                          <a:effectLst/>
                          <a:latin typeface="Calibri Light" panose="020F0302020204030204" pitchFamily="34" charset="0"/>
                          <a:cs typeface="Calibri Light" panose="020F0302020204030204" pitchFamily="34" charset="0"/>
                        </a:rPr>
                        <a:t>SeqCode</a:t>
                      </a:r>
                      <a:r>
                        <a:rPr lang="en-US" sz="2400" b="1" i="0" dirty="0">
                          <a:effectLst/>
                          <a:latin typeface="Calibri Light" panose="020F0302020204030204" pitchFamily="34" charset="0"/>
                          <a:cs typeface="Calibri Light" panose="020F0302020204030204" pitchFamily="34" charset="0"/>
                        </a:rPr>
                        <a:t> Registry</a:t>
                      </a:r>
                      <a:endParaRPr lang="en-US" sz="2400" b="1" i="0" dirty="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84162440"/>
                  </a:ext>
                </a:extLst>
              </a:tr>
              <a:tr h="443159">
                <a:tc>
                  <a:txBody>
                    <a:bodyPr/>
                    <a:lstStyle/>
                    <a:p>
                      <a:pPr marL="0" marR="0" algn="ctr">
                        <a:lnSpc>
                          <a:spcPct val="115000"/>
                        </a:lnSpc>
                        <a:spcBef>
                          <a:spcPts val="0"/>
                        </a:spcBef>
                        <a:spcAft>
                          <a:spcPts val="1000"/>
                        </a:spcAft>
                      </a:pPr>
                      <a:r>
                        <a:rPr lang="en-US" sz="2000" b="0" i="0">
                          <a:effectLst/>
                          <a:latin typeface="Calibri Light" panose="020F0302020204030204" pitchFamily="34" charset="0"/>
                          <a:cs typeface="Calibri Light" panose="020F0302020204030204" pitchFamily="34" charset="0"/>
                        </a:rPr>
                        <a:t> </a:t>
                      </a:r>
                      <a:endParaRPr lang="en-US" sz="2000" b="0" i="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tc>
                <a:tc>
                  <a:txBody>
                    <a:bodyPr/>
                    <a:lstStyle/>
                    <a:p>
                      <a:pPr marL="0" marR="0" algn="ctr">
                        <a:lnSpc>
                          <a:spcPct val="115000"/>
                        </a:lnSpc>
                        <a:spcBef>
                          <a:spcPts val="0"/>
                        </a:spcBef>
                        <a:spcAft>
                          <a:spcPts val="1000"/>
                        </a:spcAft>
                        <a:tabLst>
                          <a:tab pos="620395" algn="l"/>
                        </a:tabLst>
                      </a:pPr>
                      <a:r>
                        <a:rPr lang="en-US" sz="2000" b="0" i="0">
                          <a:effectLst/>
                          <a:latin typeface="Calibri Light" panose="020F0302020204030204" pitchFamily="34" charset="0"/>
                          <a:cs typeface="Calibri Light" panose="020F0302020204030204" pitchFamily="34" charset="0"/>
                        </a:rPr>
                        <a:t>Requirements</a:t>
                      </a:r>
                      <a:endParaRPr lang="en-US" sz="2000" b="0" i="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tc>
                <a:tc>
                  <a:txBody>
                    <a:bodyPr/>
                    <a:lstStyle/>
                    <a:p>
                      <a:pPr marL="0" marR="0" algn="ctr">
                        <a:lnSpc>
                          <a:spcPct val="115000"/>
                        </a:lnSpc>
                        <a:spcBef>
                          <a:spcPts val="0"/>
                        </a:spcBef>
                        <a:spcAft>
                          <a:spcPts val="1000"/>
                        </a:spcAft>
                      </a:pPr>
                      <a:r>
                        <a:rPr lang="en-US" sz="2000" b="0" i="0">
                          <a:effectLst/>
                          <a:latin typeface="Calibri Light" panose="020F0302020204030204" pitchFamily="34" charset="0"/>
                          <a:cs typeface="Calibri Light" panose="020F0302020204030204" pitchFamily="34" charset="0"/>
                        </a:rPr>
                        <a:t>Recommendations</a:t>
                      </a:r>
                      <a:endParaRPr lang="en-US" sz="2000" b="0" i="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tc>
                <a:extLst>
                  <a:ext uri="{0D108BD9-81ED-4DB2-BD59-A6C34878D82A}">
                    <a16:rowId xmlns:a16="http://schemas.microsoft.com/office/drawing/2014/main" val="921959934"/>
                  </a:ext>
                </a:extLst>
              </a:tr>
              <a:tr h="2782969">
                <a:tc>
                  <a:txBody>
                    <a:bodyPr/>
                    <a:lstStyle/>
                    <a:p>
                      <a:pPr marL="0" marR="0">
                        <a:lnSpc>
                          <a:spcPct val="115000"/>
                        </a:lnSpc>
                        <a:spcBef>
                          <a:spcPts val="0"/>
                        </a:spcBef>
                        <a:spcAft>
                          <a:spcPts val="1000"/>
                        </a:spcAft>
                      </a:pPr>
                      <a:r>
                        <a:rPr lang="en-US" sz="2000" b="0" i="0" dirty="0">
                          <a:effectLst/>
                          <a:latin typeface="Calibri Light" panose="020F0302020204030204" pitchFamily="34" charset="0"/>
                          <a:cs typeface="Calibri Light" panose="020F0302020204030204" pitchFamily="34" charset="0"/>
                        </a:rPr>
                        <a:t>Type genome assembly quality</a:t>
                      </a:r>
                      <a:endParaRPr lang="en-US" sz="2000" b="0" i="0" dirty="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tc>
                <a:tc>
                  <a:txBody>
                    <a:bodyPr/>
                    <a:lstStyle/>
                    <a:p>
                      <a:pPr marL="0" marR="0">
                        <a:lnSpc>
                          <a:spcPct val="115000"/>
                        </a:lnSpc>
                        <a:spcBef>
                          <a:spcPts val="0"/>
                        </a:spcBef>
                        <a:spcAft>
                          <a:spcPts val="1000"/>
                        </a:spcAft>
                        <a:tabLst>
                          <a:tab pos="620395" algn="l"/>
                        </a:tabLst>
                      </a:pPr>
                      <a:r>
                        <a:rPr lang="en-US" sz="2000" b="0" i="0" dirty="0">
                          <a:effectLst/>
                          <a:latin typeface="Calibri Light" panose="020F0302020204030204" pitchFamily="34" charset="0"/>
                          <a:cs typeface="Calibri Light" panose="020F0302020204030204" pitchFamily="34" charset="0"/>
                        </a:rPr>
                        <a:t>1. &gt;90% complete and &lt;5% contaminated; 16S and 23S rRNA genes &gt;75% complete (modified from Bowers </a:t>
                      </a:r>
                      <a:r>
                        <a:rPr lang="en-US" sz="2000" b="0" i="1" dirty="0">
                          <a:effectLst/>
                          <a:latin typeface="Calibri Light" panose="020F0302020204030204" pitchFamily="34" charset="0"/>
                          <a:cs typeface="Calibri Light" panose="020F0302020204030204" pitchFamily="34" charset="0"/>
                        </a:rPr>
                        <a:t>et al., </a:t>
                      </a:r>
                      <a:r>
                        <a:rPr lang="en-US" sz="2000" b="0" i="0" dirty="0">
                          <a:effectLst/>
                          <a:latin typeface="Calibri Light" panose="020F0302020204030204" pitchFamily="34" charset="0"/>
                          <a:cs typeface="Calibri Light" panose="020F0302020204030204" pitchFamily="34" charset="0"/>
                        </a:rPr>
                        <a:t>2017).</a:t>
                      </a:r>
                    </a:p>
                    <a:p>
                      <a:pPr marL="0" marR="0">
                        <a:lnSpc>
                          <a:spcPct val="115000"/>
                        </a:lnSpc>
                        <a:spcBef>
                          <a:spcPts val="0"/>
                        </a:spcBef>
                        <a:spcAft>
                          <a:spcPts val="1000"/>
                        </a:spcAft>
                        <a:tabLst>
                          <a:tab pos="620395" algn="l"/>
                        </a:tabLst>
                      </a:pPr>
                      <a:r>
                        <a:rPr lang="en-US" sz="2000" b="0" i="0" dirty="0">
                          <a:effectLst/>
                          <a:latin typeface="Calibri Light" panose="020F0302020204030204" pitchFamily="34" charset="0"/>
                          <a:cs typeface="Calibri Light" panose="020F0302020204030204" pitchFamily="34" charset="0"/>
                        </a:rPr>
                        <a:t>2. Isolate genome read coverage ≥50x (Field </a:t>
                      </a:r>
                      <a:r>
                        <a:rPr lang="en-US" sz="2000" b="0" i="1" dirty="0">
                          <a:effectLst/>
                          <a:latin typeface="Calibri Light" panose="020F0302020204030204" pitchFamily="34" charset="0"/>
                          <a:cs typeface="Calibri Light" panose="020F0302020204030204" pitchFamily="34" charset="0"/>
                        </a:rPr>
                        <a:t>et al., </a:t>
                      </a:r>
                      <a:r>
                        <a:rPr lang="en-US" sz="2000" b="0" i="0" dirty="0">
                          <a:effectLst/>
                          <a:latin typeface="Calibri Light" panose="020F0302020204030204" pitchFamily="34" charset="0"/>
                          <a:cs typeface="Calibri Light" panose="020F0302020204030204" pitchFamily="34" charset="0"/>
                        </a:rPr>
                        <a:t>2008).</a:t>
                      </a:r>
                      <a:endParaRPr lang="en-US" sz="2000" b="0" i="0" dirty="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tc>
                <a:tc>
                  <a:txBody>
                    <a:bodyPr/>
                    <a:lstStyle/>
                    <a:p>
                      <a:pPr marL="0" marR="0" algn="just">
                        <a:lnSpc>
                          <a:spcPct val="115000"/>
                        </a:lnSpc>
                        <a:spcBef>
                          <a:spcPts val="0"/>
                        </a:spcBef>
                        <a:spcAft>
                          <a:spcPts val="1000"/>
                        </a:spcAft>
                      </a:pPr>
                      <a:r>
                        <a:rPr lang="en-US" sz="2000" b="0" i="0" dirty="0">
                          <a:effectLst/>
                          <a:latin typeface="Calibri Light" panose="020F0302020204030204" pitchFamily="34" charset="0"/>
                          <a:cs typeface="Calibri Light" panose="020F0302020204030204" pitchFamily="34" charset="0"/>
                        </a:rPr>
                        <a:t>1. &gt;80% of tRNAs present (modified from Bowers </a:t>
                      </a:r>
                      <a:r>
                        <a:rPr lang="en-US" sz="2000" b="0" i="1" dirty="0">
                          <a:effectLst/>
                          <a:latin typeface="Calibri Light" panose="020F0302020204030204" pitchFamily="34" charset="0"/>
                          <a:cs typeface="Calibri Light" panose="020F0302020204030204" pitchFamily="34" charset="0"/>
                        </a:rPr>
                        <a:t>et al., </a:t>
                      </a:r>
                      <a:r>
                        <a:rPr lang="en-US" sz="2000" b="0" i="0" dirty="0">
                          <a:effectLst/>
                          <a:latin typeface="Calibri Light" panose="020F0302020204030204" pitchFamily="34" charset="0"/>
                          <a:cs typeface="Calibri Light" panose="020F0302020204030204" pitchFamily="34" charset="0"/>
                        </a:rPr>
                        <a:t>2017).</a:t>
                      </a:r>
                    </a:p>
                    <a:p>
                      <a:pPr marL="0" marR="0" algn="just">
                        <a:lnSpc>
                          <a:spcPct val="115000"/>
                        </a:lnSpc>
                        <a:spcBef>
                          <a:spcPts val="0"/>
                        </a:spcBef>
                        <a:spcAft>
                          <a:spcPts val="1000"/>
                        </a:spcAft>
                      </a:pPr>
                      <a:r>
                        <a:rPr lang="en-US" sz="2000" b="0" i="0" dirty="0">
                          <a:effectLst/>
                          <a:latin typeface="Calibri Light" panose="020F0302020204030204" pitchFamily="34" charset="0"/>
                          <a:cs typeface="Calibri Light" panose="020F0302020204030204" pitchFamily="34" charset="0"/>
                        </a:rPr>
                        <a:t>2. High genome integrity (contig # &lt;100; N50 &gt;25 kb; max. contig &gt;10 kb). </a:t>
                      </a:r>
                    </a:p>
                    <a:p>
                      <a:pPr marL="0" marR="0" algn="just">
                        <a:lnSpc>
                          <a:spcPct val="115000"/>
                        </a:lnSpc>
                        <a:spcBef>
                          <a:spcPts val="0"/>
                        </a:spcBef>
                        <a:spcAft>
                          <a:spcPts val="1000"/>
                        </a:spcAft>
                      </a:pPr>
                      <a:r>
                        <a:rPr lang="en-US" sz="2000" b="0" i="0" dirty="0">
                          <a:effectLst/>
                          <a:latin typeface="Calibri Light" panose="020F0302020204030204" pitchFamily="34" charset="0"/>
                          <a:cs typeface="Calibri Light" panose="020F0302020204030204" pitchFamily="34" charset="0"/>
                        </a:rPr>
                        <a:t>3. MAG/SAG read coverage ≥10x.</a:t>
                      </a:r>
                      <a:endParaRPr lang="en-US" sz="2000" b="0" i="0" dirty="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tc>
                <a:extLst>
                  <a:ext uri="{0D108BD9-81ED-4DB2-BD59-A6C34878D82A}">
                    <a16:rowId xmlns:a16="http://schemas.microsoft.com/office/drawing/2014/main" val="75305935"/>
                  </a:ext>
                </a:extLst>
              </a:tr>
              <a:tr h="1874263">
                <a:tc>
                  <a:txBody>
                    <a:bodyPr/>
                    <a:lstStyle/>
                    <a:p>
                      <a:pPr marL="0" marR="0">
                        <a:lnSpc>
                          <a:spcPct val="115000"/>
                        </a:lnSpc>
                        <a:spcBef>
                          <a:spcPts val="0"/>
                        </a:spcBef>
                        <a:spcAft>
                          <a:spcPts val="1000"/>
                        </a:spcAft>
                      </a:pPr>
                      <a:r>
                        <a:rPr lang="en-US" sz="2000" b="0" i="0">
                          <a:effectLst/>
                          <a:latin typeface="Calibri Light" panose="020F0302020204030204" pitchFamily="34" charset="0"/>
                          <a:cs typeface="Calibri Light" panose="020F0302020204030204" pitchFamily="34" charset="0"/>
                        </a:rPr>
                        <a:t>INSDC data availability </a:t>
                      </a:r>
                      <a:endParaRPr lang="en-US" sz="2000" b="0" i="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tc>
                <a:tc>
                  <a:txBody>
                    <a:bodyPr/>
                    <a:lstStyle/>
                    <a:p>
                      <a:pPr marL="0" marR="0">
                        <a:lnSpc>
                          <a:spcPct val="115000"/>
                        </a:lnSpc>
                        <a:spcBef>
                          <a:spcPts val="0"/>
                        </a:spcBef>
                        <a:spcAft>
                          <a:spcPts val="1000"/>
                        </a:spcAft>
                        <a:tabLst>
                          <a:tab pos="620395" algn="l"/>
                        </a:tabLst>
                      </a:pPr>
                      <a:r>
                        <a:rPr lang="en-US" sz="2000" b="0" i="0" dirty="0">
                          <a:effectLst/>
                          <a:latin typeface="Calibri Light" panose="020F0302020204030204" pitchFamily="34" charset="0"/>
                          <a:cs typeface="Calibri Light" panose="020F0302020204030204" pitchFamily="34" charset="0"/>
                        </a:rPr>
                        <a:t>1. Assembly available in INSDC database.</a:t>
                      </a:r>
                    </a:p>
                    <a:p>
                      <a:pPr marL="0" marR="0">
                        <a:lnSpc>
                          <a:spcPct val="115000"/>
                        </a:lnSpc>
                        <a:spcBef>
                          <a:spcPts val="0"/>
                        </a:spcBef>
                        <a:spcAft>
                          <a:spcPts val="1000"/>
                        </a:spcAft>
                        <a:tabLst>
                          <a:tab pos="620395" algn="l"/>
                        </a:tabLst>
                      </a:pPr>
                      <a:r>
                        <a:rPr lang="en-US" sz="2000" b="0" i="0" dirty="0">
                          <a:effectLst/>
                          <a:latin typeface="Calibri Light" panose="020F0302020204030204" pitchFamily="34" charset="0"/>
                          <a:cs typeface="Calibri Light" panose="020F0302020204030204" pitchFamily="34" charset="0"/>
                        </a:rPr>
                        <a:t>2. Raw data available in INSDC databases (e.g., Sequence Read Archive). </a:t>
                      </a:r>
                      <a:endParaRPr lang="en-US" sz="2000" b="0" i="0" dirty="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tc>
                <a:tc>
                  <a:txBody>
                    <a:bodyPr/>
                    <a:lstStyle/>
                    <a:p>
                      <a:pPr marL="0" marR="0" algn="just">
                        <a:lnSpc>
                          <a:spcPct val="115000"/>
                        </a:lnSpc>
                        <a:spcBef>
                          <a:spcPts val="0"/>
                        </a:spcBef>
                        <a:spcAft>
                          <a:spcPts val="1000"/>
                        </a:spcAft>
                      </a:pPr>
                      <a:r>
                        <a:rPr lang="en-US" sz="2000" b="0" i="0" dirty="0">
                          <a:effectLst/>
                          <a:latin typeface="Calibri Light" panose="020F0302020204030204" pitchFamily="34" charset="0"/>
                          <a:cs typeface="Calibri Light" panose="020F0302020204030204" pitchFamily="34" charset="0"/>
                        </a:rPr>
                        <a:t>1. Data submission using </a:t>
                      </a:r>
                      <a:r>
                        <a:rPr lang="en-US" sz="2000" b="0" i="0" dirty="0" err="1">
                          <a:solidFill>
                            <a:srgbClr val="FF0000"/>
                          </a:solidFill>
                          <a:effectLst/>
                          <a:latin typeface="Calibri Light" panose="020F0302020204030204" pitchFamily="34" charset="0"/>
                          <a:cs typeface="Calibri Light" panose="020F0302020204030204" pitchFamily="34" charset="0"/>
                        </a:rPr>
                        <a:t>MIxS</a:t>
                      </a:r>
                      <a:r>
                        <a:rPr lang="en-US" sz="2000" b="0" i="0" dirty="0">
                          <a:solidFill>
                            <a:srgbClr val="FF0000"/>
                          </a:solidFill>
                          <a:effectLst/>
                          <a:latin typeface="Calibri Light" panose="020F0302020204030204" pitchFamily="34" charset="0"/>
                          <a:cs typeface="Calibri Light" panose="020F0302020204030204" pitchFamily="34" charset="0"/>
                        </a:rPr>
                        <a:t> Checklists</a:t>
                      </a:r>
                      <a:r>
                        <a:rPr lang="en-US" sz="2000" b="0" i="0" dirty="0">
                          <a:effectLst/>
                          <a:latin typeface="Calibri Light" panose="020F0302020204030204" pitchFamily="34" charset="0"/>
                          <a:cs typeface="Calibri Light" panose="020F0302020204030204" pitchFamily="34" charset="0"/>
                        </a:rPr>
                        <a:t> in INSDC databases (https://gensc.org/mixs/).</a:t>
                      </a:r>
                    </a:p>
                    <a:p>
                      <a:pPr marL="0" marR="0" algn="just">
                        <a:lnSpc>
                          <a:spcPct val="115000"/>
                        </a:lnSpc>
                        <a:spcBef>
                          <a:spcPts val="0"/>
                        </a:spcBef>
                        <a:spcAft>
                          <a:spcPts val="1000"/>
                        </a:spcAft>
                      </a:pPr>
                      <a:r>
                        <a:rPr lang="en-US" sz="2000" b="0" i="0" dirty="0">
                          <a:effectLst/>
                          <a:latin typeface="Calibri Light" panose="020F0302020204030204" pitchFamily="34" charset="0"/>
                          <a:cs typeface="Calibri Light" panose="020F0302020204030204" pitchFamily="34" charset="0"/>
                        </a:rPr>
                        <a:t>2. Include as much metadata as possible in INSDC.</a:t>
                      </a:r>
                      <a:endParaRPr lang="en-US" sz="2000" b="0" i="0" dirty="0">
                        <a:effectLst/>
                        <a:latin typeface="Calibri Light" panose="020F0302020204030204" pitchFamily="34" charset="0"/>
                        <a:ea typeface="Calibri" panose="020F0502020204030204" pitchFamily="34" charset="0"/>
                        <a:cs typeface="Calibri Light" panose="020F0302020204030204" pitchFamily="34" charset="0"/>
                      </a:endParaRPr>
                    </a:p>
                  </a:txBody>
                  <a:tcPr marL="68580" marR="68580" marT="0" marB="91440" anchor="ctr"/>
                </a:tc>
                <a:extLst>
                  <a:ext uri="{0D108BD9-81ED-4DB2-BD59-A6C34878D82A}">
                    <a16:rowId xmlns:a16="http://schemas.microsoft.com/office/drawing/2014/main" val="2403450943"/>
                  </a:ext>
                </a:extLst>
              </a:tr>
            </a:tbl>
          </a:graphicData>
        </a:graphic>
      </p:graphicFrame>
      <p:sp>
        <p:nvSpPr>
          <p:cNvPr id="4" name="TextBox 3">
            <a:extLst>
              <a:ext uri="{FF2B5EF4-FFF2-40B4-BE49-F238E27FC236}">
                <a16:creationId xmlns:a16="http://schemas.microsoft.com/office/drawing/2014/main" id="{E87FB18A-2E57-49F5-B6DA-1D90AC0F4A19}"/>
              </a:ext>
            </a:extLst>
          </p:cNvPr>
          <p:cNvSpPr txBox="1"/>
          <p:nvPr/>
        </p:nvSpPr>
        <p:spPr>
          <a:xfrm>
            <a:off x="1587105" y="6410754"/>
            <a:ext cx="9601200" cy="369332"/>
          </a:xfrm>
          <a:prstGeom prst="rect">
            <a:avLst/>
          </a:prstGeom>
          <a:noFill/>
        </p:spPr>
        <p:txBody>
          <a:bodyPr wrap="square">
            <a:spAutoFit/>
          </a:bodyPr>
          <a:lstStyle/>
          <a:p>
            <a:pPr algn="just"/>
            <a:r>
              <a:rPr lang="en-US" b="1" dirty="0">
                <a:latin typeface="+mj-lt"/>
                <a:ea typeface="Times New Roman" panose="02020603050405020304" pitchFamily="18" charset="0"/>
              </a:rPr>
              <a:t>From Hedlund et al. (in review)</a:t>
            </a:r>
            <a:r>
              <a:rPr lang="en-US" sz="1800" b="1" dirty="0">
                <a:effectLst/>
                <a:latin typeface="+mj-lt"/>
                <a:ea typeface="Times New Roman" panose="02020603050405020304" pitchFamily="18" charset="0"/>
              </a:rPr>
              <a:t> – </a:t>
            </a:r>
            <a:r>
              <a:rPr lang="en-US" sz="1800" dirty="0">
                <a:effectLst/>
                <a:latin typeface="+mj-lt"/>
                <a:ea typeface="Times New Roman" panose="02020603050405020304" pitchFamily="18" charset="0"/>
              </a:rPr>
              <a:t>Preprint available at </a:t>
            </a:r>
            <a:r>
              <a:rPr lang="en-US" sz="1800" dirty="0">
                <a:latin typeface="+mj-lt"/>
                <a:cs typeface="Times New Roman" panose="02020603050405020304" pitchFamily="18" charset="0"/>
              </a:rPr>
              <a:t>www.isme-microbes.org/seqcode-initiative</a:t>
            </a:r>
          </a:p>
        </p:txBody>
      </p:sp>
      <p:sp>
        <p:nvSpPr>
          <p:cNvPr id="5" name="Title 1">
            <a:extLst>
              <a:ext uri="{FF2B5EF4-FFF2-40B4-BE49-F238E27FC236}">
                <a16:creationId xmlns:a16="http://schemas.microsoft.com/office/drawing/2014/main" id="{EF77FA66-E0B9-0445-A0F3-E31972645E90}"/>
              </a:ext>
            </a:extLst>
          </p:cNvPr>
          <p:cNvSpPr txBox="1">
            <a:spLocks/>
          </p:cNvSpPr>
          <p:nvPr/>
        </p:nvSpPr>
        <p:spPr bwMode="auto">
          <a:xfrm>
            <a:off x="295581" y="-130547"/>
            <a:ext cx="11159837" cy="85725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en-US" sz="3200" dirty="0">
                <a:cs typeface="Times New Roman"/>
              </a:rPr>
              <a:t>Where </a:t>
            </a:r>
            <a:r>
              <a:rPr lang="en-US" sz="3200" dirty="0">
                <a:solidFill>
                  <a:srgbClr val="00B050"/>
                </a:solidFill>
                <a:cs typeface="Times New Roman"/>
              </a:rPr>
              <a:t>GSC</a:t>
            </a:r>
            <a:r>
              <a:rPr lang="en-US" sz="3200" dirty="0">
                <a:cs typeface="Times New Roman"/>
              </a:rPr>
              <a:t> could play a role</a:t>
            </a:r>
            <a:endParaRPr lang="en-US" sz="5400" dirty="0">
              <a:solidFill>
                <a:srgbClr val="FF0000"/>
              </a:solidFill>
            </a:endParaRPr>
          </a:p>
        </p:txBody>
      </p:sp>
    </p:spTree>
    <p:extLst>
      <p:ext uri="{BB962C8B-B14F-4D97-AF65-F5344CB8AC3E}">
        <p14:creationId xmlns:p14="http://schemas.microsoft.com/office/powerpoint/2010/main" val="4273556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258" name="Picture 9" descr="NSF logo, green letters on gold, blue and green earth center">
            <a:extLst>
              <a:ext uri="{FF2B5EF4-FFF2-40B4-BE49-F238E27FC236}">
                <a16:creationId xmlns:a16="http://schemas.microsoft.com/office/drawing/2014/main" id="{1F3C0523-B8FF-4FF1-A9DC-F797B01A20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3596" y="1548322"/>
            <a:ext cx="1168400" cy="1145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Content Placeholder 2">
            <a:extLst>
              <a:ext uri="{FF2B5EF4-FFF2-40B4-BE49-F238E27FC236}">
                <a16:creationId xmlns:a16="http://schemas.microsoft.com/office/drawing/2014/main" id="{D6B72D24-76F1-47FC-AC67-361E74C94FD1}"/>
              </a:ext>
            </a:extLst>
          </p:cNvPr>
          <p:cNvSpPr txBox="1">
            <a:spLocks/>
          </p:cNvSpPr>
          <p:nvPr/>
        </p:nvSpPr>
        <p:spPr bwMode="auto">
          <a:xfrm>
            <a:off x="2438401" y="4495801"/>
            <a:ext cx="7999413" cy="1249363"/>
          </a:xfrm>
          <a:prstGeom prst="rect">
            <a:avLst/>
          </a:prstGeom>
          <a:noFill/>
          <a:ln>
            <a:noFill/>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defRPr/>
            </a:pPr>
            <a:endParaRPr lang="en-US" altLang="en-US" sz="2400" kern="0" dirty="0">
              <a:solidFill>
                <a:srgbClr val="000000"/>
              </a:solidFill>
            </a:endParaRPr>
          </a:p>
        </p:txBody>
      </p:sp>
      <p:sp>
        <p:nvSpPr>
          <p:cNvPr id="96261" name="AutoShape 8" descr="data:image/png;base64,iVBORw0KGgoAAAANSUhEUgAAAWMAAACOCAMAAADTsZk7AAAAwFBMVEX////3qA0gHB0AAAD3owD3pQD3pgAcGBnt7e3y8vIQCQt/fn7GxcaOjo7j4+Nvb2/Z2dn+8t9WVlb96s/4tDn//PX71Jn97NMyLi/5xXXQz8+HhYa8u7wrKCkKAAP5+fmZmZk5OTkXEhNGRkb+9uiNjY2tra1fX1+2trajo6MyMjL6zYr4t0n95sV1dXUXFxf84Lf6y4RKSkpaWlr4ryn72qkiIiL71qD6xnj5wmr5vmD4uU/84r33riH2mwD4szPNkTy9AAAXK0lEQVR4nO2dfUPaPBDAK6lQyqs41PFaQEDYhk4nzm267/+tnrzeXZLyMgTdHnt/bBLSNPnlcrmklxIEmWSSSSaZZJJJJn+7nP54PN8y6+WnzzcHrcv/U+4/hPnj8MM26M4fw+N8eHTWPHil/k9y+Skf5o+48P82obv5rbIeheHWep/J6Y/w+AhkLbqm6Ywj1SNb6f27l+b9E6G2Ht251Rlb6v27l5PveZewRvfp0s17/zstK9f7H6dvUfV/Rk6+HqeAE5Pfg8u4mc6Yd8fXzCxvEA8ddxksJT6BD9yhCJ2sx49fIOOXIBNLTj8DEjrn5cPwozP0759/QNbLM7QtXNs/34Mxvvz09Pwa9f6X5DwMnx4MIe27ccA/7dnulOvwfShmNlDmmw+S8nH4hGnNm8/CZX6dmv87ch5KnQVTytGF385sI3zz4flEMJZIf/6CS7nJyH9HbT//qJQ7Y+zIubSsfLiD4p7aNkLqdmgY22b6ErW9+fDNWJqMsSPn4Ro3DWy0YPwA8xxVZiVffoY4Y2aMHTlHD+E4/OG4BOBr2Iwdn+Pk65HlkmSMHTmnXliezH/cSKDPLBifWf5a3ijz5Td30ZcxduTc9XRDZWOdzQvB2EEpzAtPPgmd5IyxK+cuovBBJH+zFySpjHnyl4zxFuIzvuepTSd1FePTjPEWsj3jTxnjHcVnLOxxxnif4jMW3kIa468Z4x3FZyx85DTG3zPGO4rPWCyl0xh/zBjvKD5jsT2UxvjR35nPGG8lGePDy/aMf2SMd5SM8eHFZ8xxZoz3Ktsz/pkx3lF8xmJfOGO8T9me8eeM8Y6SMT68+IzFg5CXMM5n8RWOnG7N+Ns2a+l86D0UzOTycxgee088HcZ5EV/hR2t6jEXEd8rD7Uyav74fuU/uLcb58Jt6xnf51YnutBn7z7Uz4XKp41VOzj4YzC7jfIgRcUHz3nrMTxiviM/4n8rp1k0VwVTf7vWH5s3jkbAax/JDCLrpRtN/+Ux03jD2o1r+z3L/e9tgaxUUaOnf+Rm/WvyhGYfh15QOO3mEqCvJWIQevx8VhrhL0M5V0jzDQX9MO+VSXikYrzl/YI6DSMbP7+n8GAk72WAd3SBtr1Oa4aZ+kmFagvHlO4qev3Hi4I9XmgwdOXxkU7Y6pfn8YaOLIOII35MfQWPTVmunynr07C8mZO5nzN3cyqKfPL4jxvfPqUeNjsLnpxM/96/P3mJCRs5nh7/WSvPBP/uVD4+tk0YPH4H3yceQZj+mkfPNh9+vWvW/XggbWzvFvgF6rOePn0Rsa/gbzsY0z8yRR94537Ervvzg9F+t+v+EiBO3YBNPvmvtFOfq8KSROEUQnsmYQMETlPmXPB9Du8IEa79a9f8JkXr4BG5s84Frp4hxRyv8S54iOD4z8WrHRJlPPtKuuP9gNofS7xVVW6161D9MQ6JqnRdePEzhL5O8sQvgB/z6/Ig+wYnZxEHG0jh89GbC00fimPj3qSe3QyYlHrRb7rdRVUqkPrXat93uYNEhGUTSxajUcS9UUp3d5VThvYtS2f2231ohbm9XZ7UBv/FdxasfL0SJ+lCc8IwXjUo9vTquwDlEPmu5boFUTDOrnVlxl8KWkJyXZ/Z5dPcukwvWG+a0FGK2nFlfXzEtE/6hPmDxsFAQuQyuskoaxmw4c4vm397ywgtY+DCxvx+xFTKyKzHg/c/vWxj2WDy2+RcL+pKS+FRhbKjy3VZXcaWC2PLONoWcvBDqmRPbyrMbyyzPLVoeiX2PVpcZBIYEu6C1K8UqOa4J3tgZTBEd4+UFdutoX/UWLzB5ClQR+87XKENazIDWsdCT3Q1SZqYH+YcGwxLYipFlibMiNpb58tORs+g782NbtTKfPnuutXWLmUtY1Y4MNMK4xWguVpaIaVLP1r6yS1hRJgajn3J3nQ0zdbxiWC2NcS4IpnYNU+zKWsaozI+us5zGWD/e8B422YxnLJcmBRb5jBdBXLAz9aF90Kq21fh0ggyHyTaMJyl1ZI1Uxk7WQu+PGQua34KUMFbBOC1+eCPjVjpiDnTqMy4lTu5eKci5jEjnRCsQ54ao7VswTq8jW6Qxjp3iWLID4/yHVYw/pjxX3siYIBKTCakh6pphPKx1PVhJz03qYasaQ1o4Tqt0DK9mbOxxn9RqOMS/2ZXH+MLT+EJ3r4zTYls3MUZLEbNpMqsMsI7IyjDODX0esZcyvDXXof4NWSOZJbdYeAxK2JdeihFajjEGC+jGXtxozHFsMONug73qDrwask2+hfuIfi3jtJjATYwvTJ3YouhAhzYiY9UXzOXKPeseaVtsrquZjPFtZLPIFdBpSLpzkMEFgaNn3SpcxNrCaal3hwZ5yWUsRiV3OtiQFAPa/kaMof6oV+0YqpvCuMAWk0nJNrPsbnJV6WIeo159o3+o2VfMzeTICJXUzJ3QUz2dUozdQui8Gy9n5asaGY6VfTJOiwncwBjM1xDc2ggx+IwLS6mQVTqotQ+KtteMTjAVZLgyN5MtbVRIY0eLJglVH8aaMWeEcdywG0a0Z4VcHphxwge+mEZoRbpgPgx3ZGymKtTHnFkNkL6pm5bzaY4XXrjAwu+GTiZLiAMB309coORWhbnLuFDQlYYuHzaC9fJHjNPi1TbZ4/JsPB3lGHXVR4DBDGec88DlwkYNTBK0CgprzSq12y5jZIG9iN1MVJZoKWCEp/UKWBQ9GpAx3KsDI9ReFL0BYyXFiHxAVh5jVCXIhElgyB0V7dPC1zIugQMxhJ7D3kRzhhXSSAljczPU9UGwXvy41DWMP+zM2JI1jHENjKxgR6BiCKWaAe86nzG1FGCt62mswCAP1Yq6nKK0rj1ZKa/OuF9t4UD0GQO9FKVNNjLmhU+hA33G6H0T6wKWf4jrTjQEBbUWBMZxCUszWchskCp/xPj3Sxj3W5P23UDsIfsuPjIG9Rr3vKR1jOsTbvbFBuQQCvcY41KDmlAYHXRaRo1X8zIwJp1jpu79Mv62M+PqTGzixs4yLoUxmNaxj30V4+LkThVuO9UuY+J/kR0PNC7xGBPrjguIjHHLc2vGXhD8IRhXp9bCaCvG7W0ZF0srCncY91MtBZ1cyVqCLP1aNmNc1B2G8dNujMepDPbEeOItvFcwhtWc49CONjAu24xxT/6NGVvP/sljg1wh7q23x3/KuEQLH/ZW2+MOsRTWKhs2eShjst7pvB5j8ez/aDvGx+FPihhmmkKPXSwqs6uLNX7FHzLGpXGux3I1Xri/UJFSxO1LZw/n8IxTxnka43yYv+FraT9ey2Psvo+3guv6wqxot+rFjFE5h2xcdYqyGE/BUpBHA1JGplPonBft01acpERgeYzhXZoYm72CsRcNj4atd2eWUftjDJ7EcG4uTF+D4PZHIXb248ChJq7vmjlvB8ZB8MuNc3UYixh3DKawX9VvM7ZzOk0mLuneGM9wpQDgUhkXiTF2HyTjXgl5SLrad9uJsfqVjlWM6etgtdzTt+Mh45Sc3GHy9soCum3/QsZYEHqtqYzv0FLQp812qbgJbTF21iA7MhZP+kkoBTImIRSWnP6ETtGMeU5Pha260c2A7p4YRw4IKWlradzrLeS8SDCsInkwh2vpnJ1pd8YB1U7DOG+HAgXNXxhHJIIPCeOVv+4BWIj+FMHRAKK7MUYQpJXYgcA4IpZiErkhcaSn8JuZU+/9MJZHuo6RMX0ztxBxevGYaLU+ciMZP6apsJS0hapr64JdGePmGC4q+o7TJYQ8vJZRcYV5bUZWMdgrmFgzl2grtC/GMnD7WDP++mAFv+nDONxtIGcLxKmQcCVeKWmTdgX12Oxk7sYYPhdwPkVvDvad/fiUwpCx5djrYBJTAAELzHkW+2LG2m344CaSWY67v4T+6Y/nLRkTVUt5Pv9CxvhgEL1ddGTcoBNNpsdqzjMO3AiGbTczD+6TMZebpyfrs3vE2YryDk7WHwEBW4HGrk1iUgzSF9oKtL1UZ3Vi3VNjI7EuB7xsGFe4WNRrwj0z5tpJ//aP6rsmY52gXTCTnhX9ZtZcL5zzQGetmCrd9s5KxmYcoZutvY7E8SoOwJjI47O/1pa6/Py41fV0J2bB+UULu8V6StmNcZVYnQbPVXSC5VSw8BrGetWBu57DC67JVdxngq2NQzIOTr6G7mI7Tw8rbBCywOJD82LpbUQqz3bHNQgNpWPLC+ZGxsl8mxlT/1kG+sP3MJcegvHJN3R4rXXdkXVWpHnze8NRR5j0ZG10rbDVBWWmd2Rs6S0UTmICHcaFoRDSMcZpb6TvQWNtDsI4pHsPX8y6Lk8PQQXn3/nnDWedU2acAsPQhJ6itSPjfs93GdjErLALioe+mXiQmBvVatPGhVDVgsW4WBimIcZA8cMwtjcgLsUvt9m/XPXwJMBvYuwEwedUAL0enHH3RX5Fih0ocAuqJ76C9itEniHr1SZ1jAYrjwfCIuAuUDX2IBfoPvOhGNsbadxJJi/6+WXOimxkHNSciehCYJwKXL2RF4v1p3v0ziwXx4Kr3LIeDvV1Vyxmd95Zp6Dajjl4+BjNne6K6XGHAzJesZt2QjzmzYw5B1gFcMdfh0aOevQsQInp6GDCGJKAcQWScNF7hY+uCjGrKSecOy8wRILixXRFgHAyoFvMbRp/HrOpta1Rhlsj45wOax4uNyJIFfIIShyaJos58SOO9KdVtnj3RNRe6pNXgwownJKTAEH9Qkl34SehrlXnOok+yegnc114t0QeQbmnn7aQqM29ipgL4wruRHD0G111a1LurKurMwl2EvsxHyrzl0fHlduGMZdqudMp1y3V2N+J0KjFC2/RoLddC69P2qVSe+YdjjyIuI/5hDILa+w9mNqS8d8qyXK+fKvjv1/85Z14MO2fHjkM44jPU8khCnZlzG3Mu2XMXodx5Q0Z/8oYH1xu3gnjt7QV74VxeTabvYoTkSLvhfFbyn3G+OCSMT68ZIwPLw9/C+PUCam8GDC2nDr7BNXxLWODBdnn6Uwmdb6Wu2aNcjCbTOhGWn0ymfDVd4v/h7coJg1Rrh0R11rMGbutWEv1oF4aMZZrzF7ik+yNcb3TwSqLTQvzd59/YWrYqnGm1yXcHtOMO+IQycLdNYvw/UCU2sIk4o7RrTgdWVPvAbrm9Jzcfcd3S0wJXVITuFlCrp5CDVQ/940EfXOUezP9vTGe8XqYPay+qJT5ogyt69+ZCsMLVhRj05KxVWKRvnUJ+2+OiV2jmVwrJ2VNqMT/IbrIkYutVboGqZFyDeQ6ScMNwAFJTURCyXzi3TrT1fG3rB3ZG+Mq9LV4Mk9qz1unYviKMVbY7CgLxjOoOLOism9l0kC302BT6jZXqSZ+UTDW7OuCNT7YENWa2YzV7XIjDQvqIcqbW31d0ve6lv8L2yRencYm/J/gTt28yjYzTvuV4t3sMa+F2RSeUc0b6fd4aQXMqQovsG2S5bV6Jxw5hyQ6Klax7TG2Ww5zEVygblIBxgLZNS9bDiLUxJnubWQsFeBWDLkJ3lECF4uUaGFw6oEkrXh9TvRCQW0sZLcn09dkzA2BCXGqEWXoG9xtOeBEM6R6lIGx0F9e3fqIqqtSIv1J5MpBaQZsHfM3lArztIr6AKU0tHVGxnMcLx3RL+YPE4KUwPiYYWJfqIC2TKo5jaSR8P+W5c2M036leDfGCdZCGoVbJCFAVEkzROW7QA/UTig0RiTOiToC74QalAnwloyNcaIzgxhd0vgD4xbcO1BTmsgqundCE2VFa9AIdS9de824crUUrQo2M077leLdGLegFgpcDJWTiiTUOPGaIbOaOChrqhSTFUyNZYNtbqn6UquhZAzoq+ROZTNigHGJmDH59UzVAkPTq6arG6SXyXSjGY/7vFeT0haM094ylsL4OPy96ecQ+mDceM3n14ZFTdtepB6oRi3MH1jJhLY/hxYwKLaKcB05g5AY7RWMcZ67RmJt02vAuEv7MVA2bWJdLrQ61qUieXzEZRgHt0lw3dqC8b0XgeUzzrth4OkyMO3nTRfPNzumFfLdmsxyzUwzIkt1QYN0cd6xmY4No2U+Nqh5kKqqfYi50W/D2J4Rg47sogWzNj5N3hq1ICjA+KobiSl2I+Og+eC8C9JlLF5Vv1XQ29hoKrcE5ak2lZFWNTJ/mGZEAVFoJUvy+tGKnAztM6SguEqKxiA3cC4IlAVQvRMBJcOtxSznRcnI0m354lVxX+l3NDyEwLjPau2tGAfyDdL5FYxFTNZW7/TXTZMDik950ViP9I6uvqMqHd2MyFaVO9JY7XIsEwJVaGi5DtIyStmwIUHHTcB8G8bInwjv2nkVizWmo69qwMZ2fIC6ftQW1a1vy9g5VIaM8+HTw/Zv9y9q0yrgyNaJxLEerMJnwFbUr3QzIlu9S1Qfx7qJbAA7Dbi0BbkT6Q3iKwSyq65Nfp1uGE8sq6Kk75eqdH1mPnXpfsVEHeTj1a6KJkyiYEshRx41Y/cNvptlrubzslBh47INdHXnfjNEXmNKtCSMug1kzdtWlG/9UuRosWYnBVKWysCZNoxn9g2lpDFO5De4AjUvBnyhmNBYxTg8WvXrQCulpHS2Imc3pdR9ozbXqxkTPXDs7RXJLZNHfinSfjuMI62I6E4CY+cOUlYzDjo5TNryXd4bRB0qk4y3PaNARSAJZIM7EkeiWim/S2mG0DCHsadlV0BVDn6hx4uaJdKHdhgLA2s2gnTKJj2eO8WC99LBsbO1UVgv4tdAJONdpKrqEctWlKSpnBknl+txd2FJTUwdKbbCIRCZMDehmHROpOIyFqa8T7zJzfbYO/lLajDT21Jr8vyZNM92ZiyUtSNJB1Kpr+Wkk8ivloylveUvspucHgVRl/s0YjOklPq9z1gMn7KchI0+rvUrrsmiOVWqcrMltXt3lPUn8dZITVjijqqwUmowiCMz1dvi+BW1FQ3p6BZWVphFl7Fav3VIjxjGdWb5x5NpcuX5x2lS3Z9FfpnMxBRU0XO5UKWIGV9syugqASRi7ioWfLDq1QIN4J0yQx2bUL/dUTHzHuOpqMmCpK5Y5y0k3ZptouqVsvxU7ZAnNhW2xU7xK4hQEtE85aRzM9GBdVtiK2w96VQFnYhZS2yGWzsTq03aUAttIqNaIJeLDY+xnH6vyS4UWKEB3TcRJuxW3Yu+yVPd2l64X/0ljAWjqtEJsfqoAEFhB8nrT0p65EUMd51hG0xKnTF8Gyns7XStETsy7fYYC1PcoXmB8ZiyEjdJVC2urWtZ4G5ApU2WbyLczwF/iTdxOcL2MGosYBdTLphhQE7pB2uSyekdUFE67Gh0IIvHWKjrnGosMK7TXjX7xwPaoSUzmpbUX7O3RN5Q+JC+Ng5EVTk89EEl7P6UjFZLxnc6VXgDiGpB1EiosXSEi8SHkjdQw8RnrB4943YTeiwjLGFmbih7S++byIWPNGtjUh+hxptef/w6Ip+VGfMgn4bAY3j5ZChRf3dgklYbPypZ/o1+lUQ4KveDfn2K2i7ZDXhqpCgq1fIZq+fMWBoyrptyq9IlVONsJPuOV0klNrBCSxG4UCWPx95a+rRl8gEQ2mC5+zCtmworVdKba7Vq0Jf6Q9/iTDYLsOOc5XQZbuW+m5j0gBDieVdoAVqjI6vU1Jww3N5aRqhxSuWIv7+0aqyaL9rWJqnWcpXuAGFUAI15MNuiKYyFPhIXhK5uFlgADH8aX2FPEEY2vWD61UTy0n+XHWjFpd8MuZbG/bVWSmlSkrTUa8h+a8cGCXFc6TZhjHuW5MeKogZwJ3VGTSZO0RuLaJkZ74JfbH0LCnRXJHnqRl2uPd8oSqaD+WjqRJsVZ9PRfER/dU/8JJ9zab9erRM/IKpWSen9GS+3kTihbZUGTxzb/RzNVA32tB+0DxG/Egit5X871KrJ7XI5os8V1A8IlqfL5d2OJwwzySSTTDLJJJNM/l/yH2OaCNC78kQ3AAAAAElFTkSuQmCC">
            <a:extLst>
              <a:ext uri="{FF2B5EF4-FFF2-40B4-BE49-F238E27FC236}">
                <a16:creationId xmlns:a16="http://schemas.microsoft.com/office/drawing/2014/main" id="{08DC8FCC-9753-4302-A593-88AA4EFC225D}"/>
              </a:ext>
            </a:extLst>
          </p:cNvPr>
          <p:cNvSpPr>
            <a:spLocks noChangeAspect="1" noChangeArrowheads="1"/>
          </p:cNvSpPr>
          <p:nvPr/>
        </p:nvSpPr>
        <p:spPr bwMode="auto">
          <a:xfrm>
            <a:off x="1687513" y="-1809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solidFill>
                <a:srgbClr val="000000"/>
              </a:solidFill>
              <a:latin typeface="Tahoma" panose="020B0604030504040204" pitchFamily="34" charset="0"/>
            </a:endParaRPr>
          </a:p>
        </p:txBody>
      </p:sp>
      <p:sp>
        <p:nvSpPr>
          <p:cNvPr id="96262" name="AutoShape 10" descr="data:image/png;base64,iVBORw0KGgoAAAANSUhEUgAAAWMAAACOCAMAAADTsZk7AAAAwFBMVEX////3qA0gHB0AAAD3owD3pQD3pgAcGBnt7e3y8vIQCQt/fn7GxcaOjo7j4+Nvb2/Z2dn+8t9WVlb96s/4tDn//PX71Jn97NMyLi/5xXXQz8+HhYa8u7wrKCkKAAP5+fmZmZk5OTkXEhNGRkb+9uiNjY2tra1fX1+2trajo6MyMjL6zYr4t0n95sV1dXUXFxf84Lf6y4RKSkpaWlr4ryn72qkiIiL71qD6xnj5wmr5vmD4uU/84r33riH2mwD4szPNkTy9AAAXK0lEQVR4nO2dfUPaPBDAK6lQyqs41PFaQEDYhk4nzm267/+tnrzeXZLyMgTdHnt/bBLSNPnlcrmklxIEmWSSSSaZZJJJJn+7nP54PN8y6+WnzzcHrcv/U+4/hPnj8MM26M4fw+N8eHTWPHil/k9y+Skf5o+48P82obv5rbIeheHWep/J6Y/w+AhkLbqm6Ywj1SNb6f27l+b9E6G2Ht251Rlb6v27l5PveZewRvfp0s17/zstK9f7H6dvUfV/Rk6+HqeAE5Pfg8u4mc6Yd8fXzCxvEA8ddxksJT6BD9yhCJ2sx49fIOOXIBNLTj8DEjrn5cPwozP0759/QNbLM7QtXNs/34Mxvvz09Pwa9f6X5DwMnx4MIe27ccA/7dnulOvwfShmNlDmmw+S8nH4hGnNm8/CZX6dmv87ch5KnQVTytGF385sI3zz4flEMJZIf/6CS7nJyH9HbT//qJQ7Y+zIubSsfLiD4p7aNkLqdmgY22b6ErW9+fDNWJqMsSPn4Ro3DWy0YPwA8xxVZiVffoY4Y2aMHTlHD+E4/OG4BOBr2Iwdn+Pk65HlkmSMHTmnXliezH/cSKDPLBifWf5a3ijz5Td30ZcxduTc9XRDZWOdzQvB2EEpzAtPPgmd5IyxK+cuovBBJH+zFySpjHnyl4zxFuIzvuepTSd1FePTjPEWsj3jTxnjHcVnLOxxxnif4jMW3kIa468Z4x3FZyx85DTG3zPGO4rPWCyl0xh/zBjvKD5jsT2UxvjR35nPGG8lGePDy/aMf2SMd5SM8eHFZ8xxZoz3Ktsz/pkx3lF8xmJfOGO8T9me8eeM8Y6SMT68+IzFg5CXMM5n8RWOnG7N+Ns2a+l86D0UzOTycxgee088HcZ5EV/hR2t6jEXEd8rD7Uyav74fuU/uLcb58Jt6xnf51YnutBn7z7Uz4XKp41VOzj4YzC7jfIgRcUHz3nrMTxiviM/4n8rp1k0VwVTf7vWH5s3jkbAax/JDCLrpRtN/+Ux03jD2o1r+z3L/e9tgaxUUaOnf+Rm/WvyhGYfh15QOO3mEqCvJWIQevx8VhrhL0M5V0jzDQX9MO+VSXikYrzl/YI6DSMbP7+n8GAk72WAd3SBtr1Oa4aZ+kmFagvHlO4qev3Hi4I9XmgwdOXxkU7Y6pfn8YaOLIOII35MfQWPTVmunynr07C8mZO5nzN3cyqKfPL4jxvfPqUeNjsLnpxM/96/P3mJCRs5nh7/WSvPBP/uVD4+tk0YPH4H3yceQZj+mkfPNh9+vWvW/XggbWzvFvgF6rOePn0Rsa/gbzsY0z8yRR94537Ervvzg9F+t+v+EiBO3YBNPvmvtFOfq8KSROEUQnsmYQMETlPmXPB9Du8IEa79a9f8JkXr4BG5s84Frp4hxRyv8S54iOD4z8WrHRJlPPtKuuP9gNofS7xVVW6161D9MQ6JqnRdePEzhL5O8sQvgB/z6/Ig+wYnZxEHG0jh89GbC00fimPj3qSe3QyYlHrRb7rdRVUqkPrXat93uYNEhGUTSxajUcS9UUp3d5VThvYtS2f2231ohbm9XZ7UBv/FdxasfL0SJ+lCc8IwXjUo9vTquwDlEPmu5boFUTDOrnVlxl8KWkJyXZ/Z5dPcukwvWG+a0FGK2nFlfXzEtE/6hPmDxsFAQuQyuskoaxmw4c4vm397ywgtY+DCxvx+xFTKyKzHg/c/vWxj2WDy2+RcL+pKS+FRhbKjy3VZXcaWC2PLONoWcvBDqmRPbyrMbyyzPLVoeiX2PVpcZBIYEu6C1K8UqOa4J3tgZTBEd4+UFdutoX/UWLzB5ClQR+87XKENazIDWsdCT3Q1SZqYH+YcGwxLYipFlibMiNpb58tORs+g782NbtTKfPnuutXWLmUtY1Y4MNMK4xWguVpaIaVLP1r6yS1hRJgajn3J3nQ0zdbxiWC2NcS4IpnYNU+zKWsaozI+us5zGWD/e8B422YxnLJcmBRb5jBdBXLAz9aF90Kq21fh0ggyHyTaMJyl1ZI1Uxk7WQu+PGQua34KUMFbBOC1+eCPjVjpiDnTqMy4lTu5eKci5jEjnRCsQ54ao7VswTq8jW6Qxjp3iWLID4/yHVYw/pjxX3siYIBKTCakh6pphPKx1PVhJz03qYasaQ1o4Tqt0DK9mbOxxn9RqOMS/2ZXH+MLT+EJ3r4zTYls3MUZLEbNpMqsMsI7IyjDODX0esZcyvDXXof4NWSOZJbdYeAxK2JdeihFajjEGC+jGXtxozHFsMONug73qDrwask2+hfuIfi3jtJjATYwvTJ3YouhAhzYiY9UXzOXKPeseaVtsrquZjPFtZLPIFdBpSLpzkMEFgaNn3SpcxNrCaal3hwZ5yWUsRiV3OtiQFAPa/kaMof6oV+0YqpvCuMAWk0nJNrPsbnJV6WIeo159o3+o2VfMzeTICJXUzJ3QUz2dUozdQui8Gy9n5asaGY6VfTJOiwncwBjM1xDc2ggx+IwLS6mQVTqotQ+KtteMTjAVZLgyN5MtbVRIY0eLJglVH8aaMWeEcdywG0a0Z4VcHphxwge+mEZoRbpgPgx3ZGymKtTHnFkNkL6pm5bzaY4XXrjAwu+GTiZLiAMB309coORWhbnLuFDQlYYuHzaC9fJHjNPi1TbZ4/JsPB3lGHXVR4DBDGec88DlwkYNTBK0CgprzSq12y5jZIG9iN1MVJZoKWCEp/UKWBQ9GpAx3KsDI9ReFL0BYyXFiHxAVh5jVCXIhElgyB0V7dPC1zIugQMxhJ7D3kRzhhXSSAljczPU9UGwXvy41DWMP+zM2JI1jHENjKxgR6BiCKWaAe86nzG1FGCt62mswCAP1Yq6nKK0rj1ZKa/OuF9t4UD0GQO9FKVNNjLmhU+hA33G6H0T6wKWf4jrTjQEBbUWBMZxCUszWchskCp/xPj3Sxj3W5P23UDsIfsuPjIG9Rr3vKR1jOsTbvbFBuQQCvcY41KDmlAYHXRaRo1X8zIwJp1jpu79Mv62M+PqTGzixs4yLoUxmNaxj30V4+LkThVuO9UuY+J/kR0PNC7xGBPrjguIjHHLc2vGXhD8IRhXp9bCaCvG7W0ZF0srCncY91MtBZ1cyVqCLP1aNmNc1B2G8dNujMepDPbEeOItvFcwhtWc49CONjAu24xxT/6NGVvP/sljg1wh7q23x3/KuEQLH/ZW2+MOsRTWKhs2eShjst7pvB5j8ez/aDvGx+FPihhmmkKPXSwqs6uLNX7FHzLGpXGux3I1Xri/UJFSxO1LZw/n8IxTxnka43yYv+FraT9ey2Psvo+3guv6wqxot+rFjFE5h2xcdYqyGE/BUpBHA1JGplPonBft01acpERgeYzhXZoYm72CsRcNj4atd2eWUftjDJ7EcG4uTF+D4PZHIXb248ChJq7vmjlvB8ZB8MuNc3UYixh3DKawX9VvM7ZzOk0mLuneGM9wpQDgUhkXiTF2HyTjXgl5SLrad9uJsfqVjlWM6etgtdzTt+Mh45Sc3GHy9soCum3/QsZYEHqtqYzv0FLQp812qbgJbTF21iA7MhZP+kkoBTImIRSWnP6ETtGMeU5Pha260c2A7p4YRw4IKWlradzrLeS8SDCsInkwh2vpnJ1pd8YB1U7DOG+HAgXNXxhHJIIPCeOVv+4BWIj+FMHRAKK7MUYQpJXYgcA4IpZiErkhcaSn8JuZU+/9MJZHuo6RMX0ztxBxevGYaLU+ciMZP6apsJS0hapr64JdGePmGC4q+o7TJYQ8vJZRcYV5bUZWMdgrmFgzl2grtC/GMnD7WDP++mAFv+nDONxtIGcLxKmQcCVeKWmTdgX12Oxk7sYYPhdwPkVvDvad/fiUwpCx5djrYBJTAAELzHkW+2LG2m344CaSWY67v4T+6Y/nLRkTVUt5Pv9CxvhgEL1ddGTcoBNNpsdqzjMO3AiGbTczD+6TMZebpyfrs3vE2YryDk7WHwEBW4HGrk1iUgzSF9oKtL1UZ3Vi3VNjI7EuB7xsGFe4WNRrwj0z5tpJ//aP6rsmY52gXTCTnhX9ZtZcL5zzQGetmCrd9s5KxmYcoZutvY7E8SoOwJjI47O/1pa6/Py41fV0J2bB+UULu8V6StmNcZVYnQbPVXSC5VSw8BrGetWBu57DC67JVdxngq2NQzIOTr6G7mI7Tw8rbBCywOJD82LpbUQqz3bHNQgNpWPLC+ZGxsl8mxlT/1kG+sP3MJcegvHJN3R4rXXdkXVWpHnze8NRR5j0ZG10rbDVBWWmd2Rs6S0UTmICHcaFoRDSMcZpb6TvQWNtDsI4pHsPX8y6Lk8PQQXn3/nnDWedU2acAsPQhJ6itSPjfs93GdjErLALioe+mXiQmBvVatPGhVDVgsW4WBimIcZA8cMwtjcgLsUvt9m/XPXwJMBvYuwEwedUAL0enHH3RX5Fih0ocAuqJ76C9itEniHr1SZ1jAYrjwfCIuAuUDX2IBfoPvOhGNsbadxJJi/6+WXOimxkHNSciehCYJwKXL2RF4v1p3v0ziwXx4Kr3LIeDvV1Vyxmd95Zp6Dajjl4+BjNne6K6XGHAzJesZt2QjzmzYw5B1gFcMdfh0aOevQsQInp6GDCGJKAcQWScNF7hY+uCjGrKSecOy8wRILixXRFgHAyoFvMbRp/HrOpta1Rhlsj45wOax4uNyJIFfIIShyaJos58SOO9KdVtnj3RNRe6pNXgwownJKTAEH9Qkl34SehrlXnOok+yegnc114t0QeQbmnn7aQqM29ipgL4wruRHD0G111a1LurKurMwl2EvsxHyrzl0fHlduGMZdqudMp1y3V2N+J0KjFC2/RoLddC69P2qVSe+YdjjyIuI/5hDILa+w9mNqS8d8qyXK+fKvjv1/85Z14MO2fHjkM44jPU8khCnZlzG3Mu2XMXodx5Q0Z/8oYH1xu3gnjt7QV74VxeTabvYoTkSLvhfFbyn3G+OCSMT68ZIwPLw9/C+PUCam8GDC2nDr7BNXxLWODBdnn6Uwmdb6Wu2aNcjCbTOhGWn0ymfDVd4v/h7coJg1Rrh0R11rMGbutWEv1oF4aMZZrzF7ik+yNcb3TwSqLTQvzd59/YWrYqnGm1yXcHtOMO+IQycLdNYvw/UCU2sIk4o7RrTgdWVPvAbrm9Jzcfcd3S0wJXVITuFlCrp5CDVQ/940EfXOUezP9vTGe8XqYPay+qJT5ogyt69+ZCsMLVhRj05KxVWKRvnUJ+2+OiV2jmVwrJ2VNqMT/IbrIkYutVboGqZFyDeQ6ScMNwAFJTURCyXzi3TrT1fG3rB3ZG+Mq9LV4Mk9qz1unYviKMVbY7CgLxjOoOLOism9l0kC302BT6jZXqSZ+UTDW7OuCNT7YENWa2YzV7XIjDQvqIcqbW31d0ve6lv8L2yRencYm/J/gTt28yjYzTvuV4t3sMa+F2RSeUc0b6fd4aQXMqQovsG2S5bV6Jxw5hyQ6Klax7TG2Ww5zEVygblIBxgLZNS9bDiLUxJnubWQsFeBWDLkJ3lECF4uUaGFw6oEkrXh9TvRCQW0sZLcn09dkzA2BCXGqEWXoG9xtOeBEM6R6lIGx0F9e3fqIqqtSIv1J5MpBaQZsHfM3lArztIr6AKU0tHVGxnMcLx3RL+YPE4KUwPiYYWJfqIC2TKo5jaSR8P+W5c2M036leDfGCdZCGoVbJCFAVEkzROW7QA/UTig0RiTOiToC74QalAnwloyNcaIzgxhd0vgD4xbcO1BTmsgqundCE2VFa9AIdS9de824crUUrQo2M077leLdGLegFgpcDJWTiiTUOPGaIbOaOChrqhSTFUyNZYNtbqn6UquhZAzoq+ROZTNigHGJmDH59UzVAkPTq6arG6SXyXSjGY/7vFeT0haM094ylsL4OPy96ecQ+mDceM3n14ZFTdtepB6oRi3MH1jJhLY/hxYwKLaKcB05g5AY7RWMcZ67RmJt02vAuEv7MVA2bWJdLrQ61qUieXzEZRgHt0lw3dqC8b0XgeUzzrth4OkyMO3nTRfPNzumFfLdmsxyzUwzIkt1QYN0cd6xmY4No2U+Nqh5kKqqfYi50W/D2J4Rg47sogWzNj5N3hq1ICjA+KobiSl2I+Og+eC8C9JlLF5Vv1XQ29hoKrcE5ak2lZFWNTJ/mGZEAVFoJUvy+tGKnAztM6SguEqKxiA3cC4IlAVQvRMBJcOtxSznRcnI0m354lVxX+l3NDyEwLjPau2tGAfyDdL5FYxFTNZW7/TXTZMDik950ViP9I6uvqMqHd2MyFaVO9JY7XIsEwJVaGi5DtIyStmwIUHHTcB8G8bInwjv2nkVizWmo69qwMZ2fIC6ftQW1a1vy9g5VIaM8+HTw/Zv9y9q0yrgyNaJxLEerMJnwFbUr3QzIlu9S1Qfx7qJbAA7Dbi0BbkT6Q3iKwSyq65Nfp1uGE8sq6Kk75eqdH1mPnXpfsVEHeTj1a6KJkyiYEshRx41Y/cNvptlrubzslBh47INdHXnfjNEXmNKtCSMug1kzdtWlG/9UuRosWYnBVKWysCZNoxn9g2lpDFO5De4AjUvBnyhmNBYxTg8WvXrQCulpHS2Imc3pdR9ozbXqxkTPXDs7RXJLZNHfinSfjuMI62I6E4CY+cOUlYzDjo5TNryXd4bRB0qk4y3PaNARSAJZIM7EkeiWim/S2mG0DCHsadlV0BVDn6hx4uaJdKHdhgLA2s2gnTKJj2eO8WC99LBsbO1UVgv4tdAJONdpKrqEctWlKSpnBknl+txd2FJTUwdKbbCIRCZMDehmHROpOIyFqa8T7zJzfbYO/lLajDT21Jr8vyZNM92ZiyUtSNJB1Kpr+Wkk8ivloylveUvspucHgVRl/s0YjOklPq9z1gMn7KchI0+rvUrrsmiOVWqcrMltXt3lPUn8dZITVjijqqwUmowiCMz1dvi+BW1FQ3p6BZWVphFl7Fav3VIjxjGdWb5x5NpcuX5x2lS3Z9FfpnMxBRU0XO5UKWIGV9syugqASRi7ioWfLDq1QIN4J0yQx2bUL/dUTHzHuOpqMmCpK5Y5y0k3ZptouqVsvxU7ZAnNhW2xU7xK4hQEtE85aRzM9GBdVtiK2w96VQFnYhZS2yGWzsTq03aUAttIqNaIJeLDY+xnH6vyS4UWKEB3TcRJuxW3Yu+yVPd2l64X/0ljAWjqtEJsfqoAEFhB8nrT0p65EUMd51hG0xKnTF8Gyns7XStETsy7fYYC1PcoXmB8ZiyEjdJVC2urWtZ4G5ApU2WbyLczwF/iTdxOcL2MGosYBdTLphhQE7pB2uSyekdUFE67Gh0IIvHWKjrnGosMK7TXjX7xwPaoSUzmpbUX7O3RN5Q+JC+Ng5EVTk89EEl7P6UjFZLxnc6VXgDiGpB1EiosXSEi8SHkjdQw8RnrB4943YTeiwjLGFmbih7S++byIWPNGtjUh+hxptef/w6Ip+VGfMgn4bAY3j5ZChRf3dgklYbPypZ/o1+lUQ4KveDfn2K2i7ZDXhqpCgq1fIZq+fMWBoyrptyq9IlVONsJPuOV0klNrBCSxG4UCWPx95a+rRl8gEQ2mC5+zCtmworVdKba7Vq0Jf6Q9/iTDYLsOOc5XQZbuW+m5j0gBDieVdoAVqjI6vU1Jww3N5aRqhxSuWIv7+0aqyaL9rWJqnWcpXuAGFUAI15MNuiKYyFPhIXhK5uFlgADH8aX2FPEEY2vWD61UTy0n+XHWjFpd8MuZbG/bVWSmlSkrTUa8h+a8cGCXFc6TZhjHuW5MeKogZwJ3VGTSZO0RuLaJkZ74JfbH0LCnRXJHnqRl2uPd8oSqaD+WjqRJsVZ9PRfER/dU/8JJ9zab9erRM/IKpWSen9GS+3kTihbZUGTxzb/RzNVA32tB+0DxG/Egit5X871KrJ7XI5os8V1A8IlqfL5d2OJwwzySSTTDLJJJNM/l/yH2OaCNC78kQ3AAAAAElFTkSuQmCC">
            <a:extLst>
              <a:ext uri="{FF2B5EF4-FFF2-40B4-BE49-F238E27FC236}">
                <a16:creationId xmlns:a16="http://schemas.microsoft.com/office/drawing/2014/main" id="{AE5CA789-B235-47D4-8B85-DEBAF21E48ED}"/>
              </a:ext>
            </a:extLst>
          </p:cNvPr>
          <p:cNvSpPr>
            <a:spLocks noChangeAspect="1" noChangeArrowheads="1"/>
          </p:cNvSpPr>
          <p:nvPr/>
        </p:nvSpPr>
        <p:spPr bwMode="auto">
          <a:xfrm>
            <a:off x="1687513" y="-1809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solidFill>
                <a:srgbClr val="000000"/>
              </a:solidFill>
              <a:latin typeface="Tahoma" panose="020B0604030504040204" pitchFamily="34" charset="0"/>
            </a:endParaRPr>
          </a:p>
        </p:txBody>
      </p:sp>
      <p:pic>
        <p:nvPicPr>
          <p:cNvPr id="96269" name="Picture 24" descr="http://bionews-tx.com/wp-content/uploads/2013/10/nih-logo.gif">
            <a:extLst>
              <a:ext uri="{FF2B5EF4-FFF2-40B4-BE49-F238E27FC236}">
                <a16:creationId xmlns:a16="http://schemas.microsoft.com/office/drawing/2014/main" id="{D79824C9-7D68-428B-8A42-A7066F0DA26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18416" y="2803211"/>
            <a:ext cx="1145932" cy="1145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Title 1">
            <a:extLst>
              <a:ext uri="{FF2B5EF4-FFF2-40B4-BE49-F238E27FC236}">
                <a16:creationId xmlns:a16="http://schemas.microsoft.com/office/drawing/2014/main" id="{4EE068C3-9C1F-4350-A9BD-4332ECA5CEE3}"/>
              </a:ext>
            </a:extLst>
          </p:cNvPr>
          <p:cNvSpPr>
            <a:spLocks noGrp="1"/>
          </p:cNvSpPr>
          <p:nvPr>
            <p:ph type="title"/>
          </p:nvPr>
        </p:nvSpPr>
        <p:spPr>
          <a:xfrm>
            <a:off x="643393" y="171787"/>
            <a:ext cx="5967302" cy="1143000"/>
          </a:xfrm>
        </p:spPr>
        <p:txBody>
          <a:bodyPr>
            <a:normAutofit/>
          </a:bodyPr>
          <a:lstStyle/>
          <a:p>
            <a:r>
              <a:rPr lang="en-US" altLang="en-US" sz="3600" b="1" dirty="0" err="1">
                <a:latin typeface="Candara" panose="020E0502030303020204" pitchFamily="34" charset="0"/>
                <a:cs typeface="Times New Roman" panose="02020603050405020304" pitchFamily="18" charset="0"/>
              </a:rPr>
              <a:t>SeqCode</a:t>
            </a:r>
            <a:r>
              <a:rPr lang="en-US" altLang="en-US" sz="3600" b="1" dirty="0">
                <a:latin typeface="Candara" panose="020E0502030303020204" pitchFamily="34" charset="0"/>
                <a:cs typeface="Times New Roman" panose="02020603050405020304" pitchFamily="18" charset="0"/>
              </a:rPr>
              <a:t> Steering Committee</a:t>
            </a:r>
          </a:p>
        </p:txBody>
      </p:sp>
      <p:pic>
        <p:nvPicPr>
          <p:cNvPr id="21" name="Picture 20" descr="Graphical user interface, website&#10;&#10;Description automatically generated">
            <a:extLst>
              <a:ext uri="{FF2B5EF4-FFF2-40B4-BE49-F238E27FC236}">
                <a16:creationId xmlns:a16="http://schemas.microsoft.com/office/drawing/2014/main" id="{992CC741-51AD-40EF-8576-3E849F1B6DE1}"/>
              </a:ext>
            </a:extLst>
          </p:cNvPr>
          <p:cNvPicPr>
            <a:picLocks noChangeAspect="1"/>
          </p:cNvPicPr>
          <p:nvPr/>
        </p:nvPicPr>
        <p:blipFill rotWithShape="1">
          <a:blip r:embed="rId5"/>
          <a:srcRect l="2773" t="16073" r="86730" b="77707"/>
          <a:stretch/>
        </p:blipFill>
        <p:spPr>
          <a:xfrm>
            <a:off x="9369667" y="3204776"/>
            <a:ext cx="1507109" cy="502369"/>
          </a:xfrm>
          <a:prstGeom prst="rect">
            <a:avLst/>
          </a:prstGeom>
        </p:spPr>
      </p:pic>
      <p:sp>
        <p:nvSpPr>
          <p:cNvPr id="2" name="TextBox 1">
            <a:extLst>
              <a:ext uri="{FF2B5EF4-FFF2-40B4-BE49-F238E27FC236}">
                <a16:creationId xmlns:a16="http://schemas.microsoft.com/office/drawing/2014/main" id="{5C760A49-1062-4D99-A3C8-1DFFF0C22E3A}"/>
              </a:ext>
            </a:extLst>
          </p:cNvPr>
          <p:cNvSpPr txBox="1"/>
          <p:nvPr/>
        </p:nvSpPr>
        <p:spPr>
          <a:xfrm>
            <a:off x="8539854" y="938115"/>
            <a:ext cx="1257075" cy="461665"/>
          </a:xfrm>
          <a:prstGeom prst="rect">
            <a:avLst/>
          </a:prstGeom>
          <a:noFill/>
        </p:spPr>
        <p:txBody>
          <a:bodyPr wrap="none" rtlCol="0">
            <a:spAutoFit/>
          </a:bodyPr>
          <a:lstStyle/>
          <a:p>
            <a:r>
              <a:rPr lang="en-US" sz="2400" b="1" dirty="0">
                <a:latin typeface="Candara" panose="020E0502030303020204" pitchFamily="34" charset="0"/>
                <a:cs typeface="Times New Roman" panose="02020603050405020304" pitchFamily="18" charset="0"/>
              </a:rPr>
              <a:t>Support</a:t>
            </a:r>
          </a:p>
        </p:txBody>
      </p:sp>
      <p:sp>
        <p:nvSpPr>
          <p:cNvPr id="23" name="Rectangle 2">
            <a:extLst>
              <a:ext uri="{FF2B5EF4-FFF2-40B4-BE49-F238E27FC236}">
                <a16:creationId xmlns:a16="http://schemas.microsoft.com/office/drawing/2014/main" id="{4FB326CE-8533-48F9-9BBB-4B81FE7F5949}"/>
              </a:ext>
            </a:extLst>
          </p:cNvPr>
          <p:cNvSpPr txBox="1">
            <a:spLocks noChangeArrowheads="1"/>
          </p:cNvSpPr>
          <p:nvPr/>
        </p:nvSpPr>
        <p:spPr>
          <a:xfrm>
            <a:off x="526774" y="1270171"/>
            <a:ext cx="5788396" cy="533132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en-US" sz="2000" b="1" dirty="0">
                <a:latin typeface="Candara" panose="020E0502030303020204" pitchFamily="34" charset="0"/>
                <a:cs typeface="Times New Roman" panose="02020603050405020304" pitchFamily="18" charset="0"/>
              </a:rPr>
              <a:t>Maria </a:t>
            </a:r>
            <a:r>
              <a:rPr lang="en-US" altLang="en-US" sz="2000" b="1" dirty="0" err="1">
                <a:latin typeface="Candara" panose="020E0502030303020204" pitchFamily="34" charset="0"/>
                <a:cs typeface="Times New Roman" panose="02020603050405020304" pitchFamily="18" charset="0"/>
              </a:rPr>
              <a:t>Chuvochina</a:t>
            </a:r>
            <a:r>
              <a:rPr lang="en-US" altLang="en-US" sz="2000" b="1" dirty="0">
                <a:latin typeface="Candara" panose="020E0502030303020204" pitchFamily="34" charset="0"/>
                <a:cs typeface="Times New Roman" panose="02020603050405020304" pitchFamily="18" charset="0"/>
              </a:rPr>
              <a:t>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latin typeface="Candara" panose="020E0502030303020204" pitchFamily="34" charset="0"/>
                <a:cs typeface="Times New Roman" panose="02020603050405020304" pitchFamily="18" charset="0"/>
              </a:rPr>
              <a:t>University of Queensland</a:t>
            </a:r>
            <a:endParaRPr lang="en-US" altLang="en-US" sz="2000" dirty="0">
              <a:solidFill>
                <a:srgbClr val="C00000"/>
              </a:solidFill>
              <a:latin typeface="Candara" panose="020E0502030303020204" pitchFamily="34" charset="0"/>
              <a:cs typeface="Times New Roman" panose="02020603050405020304" pitchFamily="18" charset="0"/>
            </a:endParaRPr>
          </a:p>
          <a:p>
            <a:r>
              <a:rPr lang="en-US" altLang="en-US" sz="2000" b="1" dirty="0">
                <a:solidFill>
                  <a:prstClr val="black"/>
                </a:solidFill>
                <a:highlight>
                  <a:srgbClr val="FFFF00"/>
                </a:highlight>
                <a:latin typeface="Candara" panose="020E0502030303020204" pitchFamily="34" charset="0"/>
                <a:cs typeface="Times New Roman" panose="02020603050405020304" pitchFamily="18" charset="0"/>
              </a:rPr>
              <a:t>Brian Hedlund</a:t>
            </a:r>
            <a:r>
              <a:rPr lang="en-US" altLang="en-US" sz="2000" b="1" dirty="0">
                <a:highlight>
                  <a:srgbClr val="FFFF00"/>
                </a:highlight>
                <a:latin typeface="Candara" panose="020E0502030303020204" pitchFamily="34" charset="0"/>
                <a:cs typeface="Times New Roman" panose="02020603050405020304" pitchFamily="18" charset="0"/>
              </a:rPr>
              <a:t>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solidFill>
                  <a:prstClr val="black"/>
                </a:solidFill>
                <a:latin typeface="Candara" panose="020E0502030303020204" pitchFamily="34" charset="0"/>
                <a:cs typeface="Times New Roman" panose="02020603050405020304" pitchFamily="18" charset="0"/>
              </a:rPr>
              <a:t>University of Nevada, Las Vegas</a:t>
            </a:r>
          </a:p>
          <a:p>
            <a:r>
              <a:rPr lang="en-US" altLang="en-US" sz="2000" b="1" dirty="0">
                <a:latin typeface="Candara" panose="020E0502030303020204" pitchFamily="34" charset="0"/>
                <a:cs typeface="Times New Roman" panose="02020603050405020304" pitchFamily="18" charset="0"/>
              </a:rPr>
              <a:t>Phil Hugenholtz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solidFill>
                  <a:prstClr val="black"/>
                </a:solidFill>
                <a:latin typeface="Candara" panose="020E0502030303020204" pitchFamily="34" charset="0"/>
                <a:cs typeface="Times New Roman" panose="02020603050405020304" pitchFamily="18" charset="0"/>
              </a:rPr>
              <a:t>University of Queensland</a:t>
            </a:r>
            <a:endParaRPr lang="en-US" altLang="en-US" sz="2000" dirty="0">
              <a:latin typeface="Candara" panose="020E0502030303020204" pitchFamily="34" charset="0"/>
              <a:cs typeface="Times New Roman" panose="02020603050405020304" pitchFamily="18" charset="0"/>
            </a:endParaRPr>
          </a:p>
          <a:p>
            <a:r>
              <a:rPr lang="en-US" altLang="en-US" sz="2000" b="1" dirty="0">
                <a:latin typeface="Candara" panose="020E0502030303020204" pitchFamily="34" charset="0"/>
                <a:cs typeface="Times New Roman" panose="02020603050405020304" pitchFamily="18" charset="0"/>
              </a:rPr>
              <a:t>Kostas Konstantinidis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solidFill>
                  <a:prstClr val="black"/>
                </a:solidFill>
                <a:latin typeface="Candara" panose="020E0502030303020204" pitchFamily="34" charset="0"/>
                <a:cs typeface="Times New Roman" panose="02020603050405020304" pitchFamily="18" charset="0"/>
              </a:rPr>
              <a:t>Georgia Tech</a:t>
            </a:r>
            <a:endParaRPr lang="en-US" altLang="en-US" sz="2000" dirty="0">
              <a:latin typeface="Candara" panose="020E0502030303020204" pitchFamily="34" charset="0"/>
              <a:cs typeface="Times New Roman" panose="02020603050405020304" pitchFamily="18" charset="0"/>
            </a:endParaRPr>
          </a:p>
          <a:p>
            <a:r>
              <a:rPr lang="en-US" altLang="en-US" sz="2000" b="1" dirty="0">
                <a:latin typeface="Candara" panose="020E0502030303020204" pitchFamily="34" charset="0"/>
                <a:cs typeface="Times New Roman" panose="02020603050405020304" pitchFamily="18" charset="0"/>
              </a:rPr>
              <a:t>Alison Murray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latin typeface="Candara" panose="020E0502030303020204" pitchFamily="34" charset="0"/>
                <a:cs typeface="Times New Roman" panose="02020603050405020304" pitchFamily="18" charset="0"/>
              </a:rPr>
              <a:t>Desert Research Institute</a:t>
            </a:r>
          </a:p>
          <a:p>
            <a:r>
              <a:rPr lang="en-US" altLang="en-US" sz="2000" b="1" dirty="0" err="1">
                <a:highlight>
                  <a:srgbClr val="FFFF00"/>
                </a:highlight>
                <a:latin typeface="Candara" panose="020E0502030303020204" pitchFamily="34" charset="0"/>
                <a:cs typeface="Times New Roman" panose="02020603050405020304" pitchFamily="18" charset="0"/>
              </a:rPr>
              <a:t>Marike</a:t>
            </a:r>
            <a:r>
              <a:rPr lang="en-US" altLang="en-US" sz="2000" b="1" dirty="0">
                <a:highlight>
                  <a:srgbClr val="FFFF00"/>
                </a:highlight>
                <a:latin typeface="Candara" panose="020E0502030303020204" pitchFamily="34" charset="0"/>
                <a:cs typeface="Times New Roman" panose="02020603050405020304" pitchFamily="18" charset="0"/>
              </a:rPr>
              <a:t> Palmer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solidFill>
                  <a:prstClr val="black"/>
                </a:solidFill>
                <a:latin typeface="Candara" panose="020E0502030303020204" pitchFamily="34" charset="0"/>
                <a:cs typeface="Times New Roman" panose="02020603050405020304" pitchFamily="18" charset="0"/>
              </a:rPr>
              <a:t>University of Nevada, Las Vegas</a:t>
            </a:r>
          </a:p>
          <a:p>
            <a:r>
              <a:rPr lang="en-US" altLang="en-US" sz="2000" b="1" dirty="0">
                <a:latin typeface="Candara" panose="020E0502030303020204" pitchFamily="34" charset="0"/>
                <a:cs typeface="Times New Roman" panose="02020603050405020304" pitchFamily="18" charset="0"/>
              </a:rPr>
              <a:t>Donovan Parks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solidFill>
                  <a:prstClr val="black"/>
                </a:solidFill>
                <a:latin typeface="Candara" panose="020E0502030303020204" pitchFamily="34" charset="0"/>
                <a:cs typeface="Times New Roman" panose="02020603050405020304" pitchFamily="18" charset="0"/>
              </a:rPr>
              <a:t>University of Queensland</a:t>
            </a:r>
            <a:endParaRPr lang="en-US" altLang="en-US" sz="2000" dirty="0">
              <a:latin typeface="Candara" panose="020E0502030303020204" pitchFamily="34" charset="0"/>
              <a:cs typeface="Times New Roman" panose="02020603050405020304" pitchFamily="18" charset="0"/>
            </a:endParaRPr>
          </a:p>
          <a:p>
            <a:r>
              <a:rPr lang="en-US" altLang="en-US" sz="2000" b="1" dirty="0">
                <a:latin typeface="Candara" panose="020E0502030303020204" pitchFamily="34" charset="0"/>
                <a:cs typeface="Times New Roman" panose="02020603050405020304" pitchFamily="18" charset="0"/>
              </a:rPr>
              <a:t>Alex Probst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sz="2000" dirty="0">
                <a:solidFill>
                  <a:prstClr val="black"/>
                </a:solidFill>
                <a:latin typeface="Candara" panose="020E0502030303020204" pitchFamily="34" charset="0"/>
                <a:cs typeface="Times New Roman" panose="02020603050405020304" pitchFamily="18" charset="0"/>
              </a:rPr>
              <a:t>University of Duisburg-Essen</a:t>
            </a:r>
            <a:endParaRPr lang="en-US" altLang="en-US" sz="2000" dirty="0">
              <a:solidFill>
                <a:prstClr val="black"/>
              </a:solidFill>
              <a:latin typeface="Candara" panose="020E0502030303020204" pitchFamily="34" charset="0"/>
              <a:cs typeface="Times New Roman" panose="02020603050405020304" pitchFamily="18" charset="0"/>
            </a:endParaRPr>
          </a:p>
          <a:p>
            <a:r>
              <a:rPr lang="en-US" altLang="en-US" sz="2000" b="1" dirty="0">
                <a:latin typeface="Candara" panose="020E0502030303020204" pitchFamily="34" charset="0"/>
                <a:cs typeface="Times New Roman" panose="02020603050405020304" pitchFamily="18" charset="0"/>
              </a:rPr>
              <a:t>Anna-Louise </a:t>
            </a:r>
            <a:r>
              <a:rPr lang="en-US" altLang="en-US" sz="2000" b="1" dirty="0" err="1">
                <a:latin typeface="Candara" panose="020E0502030303020204" pitchFamily="34" charset="0"/>
                <a:cs typeface="Times New Roman" panose="02020603050405020304" pitchFamily="18" charset="0"/>
              </a:rPr>
              <a:t>Reysenbach</a:t>
            </a:r>
            <a:r>
              <a:rPr lang="en-US" altLang="en-US" sz="2000" b="1" dirty="0">
                <a:latin typeface="Candara" panose="020E0502030303020204" pitchFamily="34" charset="0"/>
                <a:cs typeface="Times New Roman" panose="02020603050405020304" pitchFamily="18" charset="0"/>
              </a:rPr>
              <a:t>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latin typeface="Candara" panose="020E0502030303020204" pitchFamily="34" charset="0"/>
                <a:cs typeface="Times New Roman" panose="02020603050405020304" pitchFamily="18" charset="0"/>
              </a:rPr>
              <a:t>Portland State Univ.</a:t>
            </a:r>
          </a:p>
          <a:p>
            <a:r>
              <a:rPr lang="en-US" altLang="en-US" sz="2000" b="1" dirty="0">
                <a:highlight>
                  <a:srgbClr val="FFFF00"/>
                </a:highlight>
                <a:latin typeface="Candara" panose="020E0502030303020204" pitchFamily="34" charset="0"/>
                <a:cs typeface="Times New Roman" panose="02020603050405020304" pitchFamily="18" charset="0"/>
              </a:rPr>
              <a:t>Luis Rodriguez-R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solidFill>
                  <a:prstClr val="black"/>
                </a:solidFill>
                <a:latin typeface="Candara" panose="020E0502030303020204" pitchFamily="34" charset="0"/>
                <a:cs typeface="Times New Roman" panose="02020603050405020304" pitchFamily="18" charset="0"/>
              </a:rPr>
              <a:t>University of Innsbruck</a:t>
            </a:r>
          </a:p>
          <a:p>
            <a:r>
              <a:rPr lang="en-US" altLang="en-US" sz="2000" b="1" dirty="0">
                <a:latin typeface="Candara" panose="020E0502030303020204" pitchFamily="34" charset="0"/>
                <a:cs typeface="Times New Roman" panose="02020603050405020304" pitchFamily="18" charset="0"/>
              </a:rPr>
              <a:t>Ramon Rossello-Mora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latin typeface="Candara" panose="020E0502030303020204" pitchFamily="34" charset="0"/>
                <a:cs typeface="Times New Roman" panose="02020603050405020304" pitchFamily="18" charset="0"/>
              </a:rPr>
              <a:t>IMEDEA</a:t>
            </a:r>
          </a:p>
          <a:p>
            <a:r>
              <a:rPr lang="en-US" altLang="en-US" sz="2000" b="1" dirty="0" err="1">
                <a:latin typeface="Candara" panose="020E0502030303020204" pitchFamily="34" charset="0"/>
                <a:cs typeface="Times New Roman" panose="02020603050405020304" pitchFamily="18" charset="0"/>
              </a:rPr>
              <a:t>Fanus</a:t>
            </a:r>
            <a:r>
              <a:rPr lang="en-US" altLang="en-US" sz="2000" b="1" dirty="0">
                <a:latin typeface="Candara" panose="020E0502030303020204" pitchFamily="34" charset="0"/>
                <a:cs typeface="Times New Roman" panose="02020603050405020304" pitchFamily="18" charset="0"/>
              </a:rPr>
              <a:t> Venter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solidFill>
                  <a:prstClr val="black"/>
                </a:solidFill>
                <a:latin typeface="Candara" panose="020E0502030303020204" pitchFamily="34" charset="0"/>
                <a:cs typeface="Times New Roman" panose="02020603050405020304" pitchFamily="18" charset="0"/>
              </a:rPr>
              <a:t>University of Pretoria</a:t>
            </a:r>
          </a:p>
          <a:p>
            <a:r>
              <a:rPr lang="en-US" altLang="en-US" sz="2000" b="1" dirty="0">
                <a:latin typeface="Candara" panose="020E0502030303020204" pitchFamily="34" charset="0"/>
                <a:cs typeface="Times New Roman" panose="02020603050405020304" pitchFamily="18" charset="0"/>
              </a:rPr>
              <a:t>Iain Sutcliffe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err="1">
                <a:solidFill>
                  <a:prstClr val="black"/>
                </a:solidFill>
                <a:latin typeface="Candara" panose="020E0502030303020204" pitchFamily="34" charset="0"/>
                <a:cs typeface="Times New Roman" panose="02020603050405020304" pitchFamily="18" charset="0"/>
              </a:rPr>
              <a:t>Northumbria</a:t>
            </a:r>
            <a:r>
              <a:rPr lang="en-US" altLang="en-US" sz="2000" dirty="0">
                <a:solidFill>
                  <a:prstClr val="black"/>
                </a:solidFill>
                <a:latin typeface="Candara" panose="020E0502030303020204" pitchFamily="34" charset="0"/>
                <a:cs typeface="Times New Roman" panose="02020603050405020304" pitchFamily="18" charset="0"/>
              </a:rPr>
              <a:t> University</a:t>
            </a:r>
            <a:endParaRPr lang="en-US" altLang="en-US" sz="2000" dirty="0">
              <a:latin typeface="Candara" panose="020E0502030303020204" pitchFamily="34" charset="0"/>
              <a:cs typeface="Times New Roman" panose="02020603050405020304" pitchFamily="18" charset="0"/>
            </a:endParaRPr>
          </a:p>
          <a:p>
            <a:r>
              <a:rPr lang="en-US" altLang="en-US" sz="2000" b="1" dirty="0">
                <a:highlight>
                  <a:srgbClr val="FFFF00"/>
                </a:highlight>
                <a:latin typeface="Candara" panose="020E0502030303020204" pitchFamily="34" charset="0"/>
                <a:cs typeface="Times New Roman" panose="02020603050405020304" pitchFamily="18" charset="0"/>
              </a:rPr>
              <a:t>Barny Whitman </a:t>
            </a:r>
            <a:r>
              <a:rPr lang="en-US" altLang="en-US" sz="2000" dirty="0">
                <a:latin typeface="Candara" panose="020E0502030303020204" pitchFamily="34" charset="0"/>
                <a:cs typeface="Times New Roman" panose="02020603050405020304" pitchFamily="18" charset="0"/>
              </a:rPr>
              <a:t>–</a:t>
            </a:r>
            <a:r>
              <a:rPr lang="en-US" altLang="en-US" sz="2000" b="1" dirty="0">
                <a:latin typeface="Candara" panose="020E0502030303020204" pitchFamily="34" charset="0"/>
                <a:cs typeface="Times New Roman" panose="02020603050405020304" pitchFamily="18" charset="0"/>
              </a:rPr>
              <a:t> </a:t>
            </a:r>
            <a:r>
              <a:rPr lang="en-US" altLang="en-US" sz="2000" dirty="0">
                <a:solidFill>
                  <a:prstClr val="black"/>
                </a:solidFill>
                <a:latin typeface="Candara" panose="020E0502030303020204" pitchFamily="34" charset="0"/>
                <a:cs typeface="Times New Roman" panose="02020603050405020304" pitchFamily="18" charset="0"/>
              </a:rPr>
              <a:t>University of Georgia</a:t>
            </a:r>
            <a:endParaRPr lang="en-US" altLang="en-US" sz="2000" dirty="0">
              <a:latin typeface="Candara" panose="020E0502030303020204" pitchFamily="34" charset="0"/>
              <a:cs typeface="Times New Roman" panose="02020603050405020304" pitchFamily="18" charset="0"/>
            </a:endParaRPr>
          </a:p>
        </p:txBody>
      </p:sp>
      <p:sp>
        <p:nvSpPr>
          <p:cNvPr id="26" name="TextBox 25">
            <a:extLst>
              <a:ext uri="{FF2B5EF4-FFF2-40B4-BE49-F238E27FC236}">
                <a16:creationId xmlns:a16="http://schemas.microsoft.com/office/drawing/2014/main" id="{31DB51C3-159E-4E8E-BB48-5DD929103623}"/>
              </a:ext>
            </a:extLst>
          </p:cNvPr>
          <p:cNvSpPr txBox="1"/>
          <p:nvPr/>
        </p:nvSpPr>
        <p:spPr>
          <a:xfrm>
            <a:off x="6896709" y="4288669"/>
            <a:ext cx="4945916" cy="1631216"/>
          </a:xfrm>
          <a:prstGeom prst="rect">
            <a:avLst/>
          </a:prstGeom>
          <a:noFill/>
        </p:spPr>
        <p:txBody>
          <a:bodyPr wrap="square">
            <a:spAutoFit/>
          </a:bodyPr>
          <a:lstStyle/>
          <a:p>
            <a:r>
              <a:rPr lang="en-US" sz="2000" b="1" dirty="0">
                <a:solidFill>
                  <a:srgbClr val="C00000"/>
                </a:solidFill>
                <a:latin typeface="Candara" panose="020E0502030303020204" pitchFamily="34" charset="0"/>
                <a:cs typeface="Times New Roman" panose="02020603050405020304" pitchFamily="18" charset="0"/>
              </a:rPr>
              <a:t>Papers under review, see our website for links to preprints and updates:</a:t>
            </a:r>
          </a:p>
          <a:p>
            <a:endParaRPr lang="en-US" sz="2000" b="1" dirty="0">
              <a:solidFill>
                <a:srgbClr val="C00000"/>
              </a:solidFill>
              <a:latin typeface="Candara" panose="020E0502030303020204" pitchFamily="34" charset="0"/>
              <a:cs typeface="Times New Roman" panose="02020603050405020304" pitchFamily="18" charset="0"/>
            </a:endParaRPr>
          </a:p>
          <a:p>
            <a:r>
              <a:rPr lang="en-US" sz="2000" b="1" dirty="0">
                <a:solidFill>
                  <a:srgbClr val="C00000"/>
                </a:solidFill>
                <a:latin typeface="Candara" panose="020E0502030303020204" pitchFamily="34" charset="0"/>
                <a:cs typeface="Times New Roman" panose="02020603050405020304" pitchFamily="18" charset="0"/>
              </a:rPr>
              <a:t>www.isme-microbes.org/seqcode-initiative</a:t>
            </a:r>
          </a:p>
          <a:p>
            <a:endParaRPr lang="en-US" sz="2000" b="1" dirty="0">
              <a:solidFill>
                <a:srgbClr val="C00000"/>
              </a:solidFill>
              <a:latin typeface="Candara" panose="020E0502030303020204" pitchFamily="34" charset="0"/>
              <a:cs typeface="Times New Roman" panose="02020603050405020304" pitchFamily="18" charset="0"/>
            </a:endParaRPr>
          </a:p>
        </p:txBody>
      </p:sp>
      <p:pic>
        <p:nvPicPr>
          <p:cNvPr id="1026" name="Picture 2" descr="Acknowledgement of ARC funding and logo use | Australian Research Council">
            <a:extLst>
              <a:ext uri="{FF2B5EF4-FFF2-40B4-BE49-F238E27FC236}">
                <a16:creationId xmlns:a16="http://schemas.microsoft.com/office/drawing/2014/main" id="{94FB6B1A-F884-6D48-AF5E-A67C0797D40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50205" y="1299244"/>
            <a:ext cx="2346035" cy="145894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EB84F86-9402-6845-8F86-DED8EF80CE17}"/>
              </a:ext>
            </a:extLst>
          </p:cNvPr>
          <p:cNvSpPr txBox="1"/>
          <p:nvPr/>
        </p:nvSpPr>
        <p:spPr>
          <a:xfrm>
            <a:off x="7910752" y="6191755"/>
            <a:ext cx="2561920" cy="369332"/>
          </a:xfrm>
          <a:prstGeom prst="rect">
            <a:avLst/>
          </a:prstGeom>
          <a:noFill/>
        </p:spPr>
        <p:txBody>
          <a:bodyPr wrap="none" rtlCol="0">
            <a:spAutoFit/>
          </a:bodyPr>
          <a:lstStyle/>
          <a:p>
            <a:r>
              <a:rPr lang="en-US" dirty="0">
                <a:highlight>
                  <a:srgbClr val="FFFF00"/>
                </a:highlight>
                <a:latin typeface="Candara" panose="020E0502030303020204" pitchFamily="34" charset="0"/>
              </a:rPr>
              <a:t>Special thanks for slides!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61" name="AutoShape 8" descr="data:image/png;base64,iVBORw0KGgoAAAANSUhEUgAAAWMAAACOCAMAAADTsZk7AAAAwFBMVEX////3qA0gHB0AAAD3owD3pQD3pgAcGBnt7e3y8vIQCQt/fn7GxcaOjo7j4+Nvb2/Z2dn+8t9WVlb96s/4tDn//PX71Jn97NMyLi/5xXXQz8+HhYa8u7wrKCkKAAP5+fmZmZk5OTkXEhNGRkb+9uiNjY2tra1fX1+2trajo6MyMjL6zYr4t0n95sV1dXUXFxf84Lf6y4RKSkpaWlr4ryn72qkiIiL71qD6xnj5wmr5vmD4uU/84r33riH2mwD4szPNkTy9AAAXK0lEQVR4nO2dfUPaPBDAK6lQyqs41PFaQEDYhk4nzm267/+tnrzeXZLyMgTdHnt/bBLSNPnlcrmklxIEmWSSSSaZZJJJJn+7nP54PN8y6+WnzzcHrcv/U+4/hPnj8MM26M4fw+N8eHTWPHil/k9y+Skf5o+48P82obv5rbIeheHWep/J6Y/w+AhkLbqm6Ywj1SNb6f27l+b9E6G2Ht251Rlb6v27l5PveZewRvfp0s17/zstK9f7H6dvUfV/Rk6+HqeAE5Pfg8u4mc6Yd8fXzCxvEA8ddxksJT6BD9yhCJ2sx49fIOOXIBNLTj8DEjrn5cPwozP0759/QNbLM7QtXNs/34Mxvvz09Pwa9f6X5DwMnx4MIe27ccA/7dnulOvwfShmNlDmmw+S8nH4hGnNm8/CZX6dmv87ch5KnQVTytGF385sI3zz4flEMJZIf/6CS7nJyH9HbT//qJQ7Y+zIubSsfLiD4p7aNkLqdmgY22b6ErW9+fDNWJqMsSPn4Ro3DWy0YPwA8xxVZiVffoY4Y2aMHTlHD+E4/OG4BOBr2Iwdn+Pk65HlkmSMHTmnXliezH/cSKDPLBifWf5a3ijz5Td30ZcxduTc9XRDZWOdzQvB2EEpzAtPPgmd5IyxK+cuovBBJH+zFySpjHnyl4zxFuIzvuepTSd1FePTjPEWsj3jTxnjHcVnLOxxxnif4jMW3kIa468Z4x3FZyx85DTG3zPGO4rPWCyl0xh/zBjvKD5jsT2UxvjR35nPGG8lGePDy/aMf2SMd5SM8eHFZ8xxZoz3Ktsz/pkx3lF8xmJfOGO8T9me8eeM8Y6SMT68+IzFg5CXMM5n8RWOnG7N+Ns2a+l86D0UzOTycxgee088HcZ5EV/hR2t6jEXEd8rD7Uyav74fuU/uLcb58Jt6xnf51YnutBn7z7Uz4XKp41VOzj4YzC7jfIgRcUHz3nrMTxiviM/4n8rp1k0VwVTf7vWH5s3jkbAax/JDCLrpRtN/+Ux03jD2o1r+z3L/e9tgaxUUaOnf+Rm/WvyhGYfh15QOO3mEqCvJWIQevx8VhrhL0M5V0jzDQX9MO+VSXikYrzl/YI6DSMbP7+n8GAk72WAd3SBtr1Oa4aZ+kmFagvHlO4qev3Hi4I9XmgwdOXxkU7Y6pfn8YaOLIOII35MfQWPTVmunynr07C8mZO5nzN3cyqKfPL4jxvfPqUeNjsLnpxM/96/P3mJCRs5nh7/WSvPBP/uVD4+tk0YPH4H3yceQZj+mkfPNh9+vWvW/XggbWzvFvgF6rOePn0Rsa/gbzsY0z8yRR94537Ervvzg9F+t+v+EiBO3YBNPvmvtFOfq8KSROEUQnsmYQMETlPmXPB9Du8IEa79a9f8JkXr4BG5s84Frp4hxRyv8S54iOD4z8WrHRJlPPtKuuP9gNofS7xVVW6161D9MQ6JqnRdePEzhL5O8sQvgB/z6/Ig+wYnZxEHG0jh89GbC00fimPj3qSe3QyYlHrRb7rdRVUqkPrXat93uYNEhGUTSxajUcS9UUp3d5VThvYtS2f2231ohbm9XZ7UBv/FdxasfL0SJ+lCc8IwXjUo9vTquwDlEPmu5boFUTDOrnVlxl8KWkJyXZ/Z5dPcukwvWG+a0FGK2nFlfXzEtE/6hPmDxsFAQuQyuskoaxmw4c4vm397ywgtY+DCxvx+xFTKyKzHg/c/vWxj2WDy2+RcL+pKS+FRhbKjy3VZXcaWC2PLONoWcvBDqmRPbyrMbyyzPLVoeiX2PVpcZBIYEu6C1K8UqOa4J3tgZTBEd4+UFdutoX/UWLzB5ClQR+87XKENazIDWsdCT3Q1SZqYH+YcGwxLYipFlibMiNpb58tORs+g782NbtTKfPnuutXWLmUtY1Y4MNMK4xWguVpaIaVLP1r6yS1hRJgajn3J3nQ0zdbxiWC2NcS4IpnYNU+zKWsaozI+us5zGWD/e8B422YxnLJcmBRb5jBdBXLAz9aF90Kq21fh0ggyHyTaMJyl1ZI1Uxk7WQu+PGQua34KUMFbBOC1+eCPjVjpiDnTqMy4lTu5eKci5jEjnRCsQ54ao7VswTq8jW6Qxjp3iWLID4/yHVYw/pjxX3siYIBKTCakh6pphPKx1PVhJz03qYasaQ1o4Tqt0DK9mbOxxn9RqOMS/2ZXH+MLT+EJ3r4zTYls3MUZLEbNpMqsMsI7IyjDODX0esZcyvDXXof4NWSOZJbdYeAxK2JdeihFajjEGC+jGXtxozHFsMONug73qDrwask2+hfuIfi3jtJjATYwvTJ3YouhAhzYiY9UXzOXKPeseaVtsrquZjPFtZLPIFdBpSLpzkMEFgaNn3SpcxNrCaal3hwZ5yWUsRiV3OtiQFAPa/kaMof6oV+0YqpvCuMAWk0nJNrPsbnJV6WIeo159o3+o2VfMzeTICJXUzJ3QUz2dUozdQui8Gy9n5asaGY6VfTJOiwncwBjM1xDc2ggx+IwLS6mQVTqotQ+KtteMTjAVZLgyN5MtbVRIY0eLJglVH8aaMWeEcdywG0a0Z4VcHphxwge+mEZoRbpgPgx3ZGymKtTHnFkNkL6pm5bzaY4XXrjAwu+GTiZLiAMB309coORWhbnLuFDQlYYuHzaC9fJHjNPi1TbZ4/JsPB3lGHXVR4DBDGec88DlwkYNTBK0CgprzSq12y5jZIG9iN1MVJZoKWCEp/UKWBQ9GpAx3KsDI9ReFL0BYyXFiHxAVh5jVCXIhElgyB0V7dPC1zIugQMxhJ7D3kRzhhXSSAljczPU9UGwXvy41DWMP+zM2JI1jHENjKxgR6BiCKWaAe86nzG1FGCt62mswCAP1Yq6nKK0rj1ZKa/OuF9t4UD0GQO9FKVNNjLmhU+hA33G6H0T6wKWf4jrTjQEBbUWBMZxCUszWchskCp/xPj3Sxj3W5P23UDsIfsuPjIG9Rr3vKR1jOsTbvbFBuQQCvcY41KDmlAYHXRaRo1X8zIwJp1jpu79Mv62M+PqTGzixs4yLoUxmNaxj30V4+LkThVuO9UuY+J/kR0PNC7xGBPrjguIjHHLc2vGXhD8IRhXp9bCaCvG7W0ZF0srCncY91MtBZ1cyVqCLP1aNmNc1B2G8dNujMepDPbEeOItvFcwhtWc49CONjAu24xxT/6NGVvP/sljg1wh7q23x3/KuEQLH/ZW2+MOsRTWKhs2eShjst7pvB5j8ez/aDvGx+FPihhmmkKPXSwqs6uLNX7FHzLGpXGux3I1Xri/UJFSxO1LZw/n8IxTxnka43yYv+FraT9ey2Psvo+3guv6wqxot+rFjFE5h2xcdYqyGE/BUpBHA1JGplPonBft01acpERgeYzhXZoYm72CsRcNj4atd2eWUftjDJ7EcG4uTF+D4PZHIXb248ChJq7vmjlvB8ZB8MuNc3UYixh3DKawX9VvM7ZzOk0mLuneGM9wpQDgUhkXiTF2HyTjXgl5SLrad9uJsfqVjlWM6etgtdzTt+Mh45Sc3GHy9soCum3/QsZYEHqtqYzv0FLQp812qbgJbTF21iA7MhZP+kkoBTImIRSWnP6ETtGMeU5Pha260c2A7p4YRw4IKWlradzrLeS8SDCsInkwh2vpnJ1pd8YB1U7DOG+HAgXNXxhHJIIPCeOVv+4BWIj+FMHRAKK7MUYQpJXYgcA4IpZiErkhcaSn8JuZU+/9MJZHuo6RMX0ztxBxevGYaLU+ciMZP6apsJS0hapr64JdGePmGC4q+o7TJYQ8vJZRcYV5bUZWMdgrmFgzl2grtC/GMnD7WDP++mAFv+nDONxtIGcLxKmQcCVeKWmTdgX12Oxk7sYYPhdwPkVvDvad/fiUwpCx5djrYBJTAAELzHkW+2LG2m344CaSWY67v4T+6Y/nLRkTVUt5Pv9CxvhgEL1ddGTcoBNNpsdqzjMO3AiGbTczD+6TMZebpyfrs3vE2YryDk7WHwEBW4HGrk1iUgzSF9oKtL1UZ3Vi3VNjI7EuB7xsGFe4WNRrwj0z5tpJ//aP6rsmY52gXTCTnhX9ZtZcL5zzQGetmCrd9s5KxmYcoZutvY7E8SoOwJjI47O/1pa6/Py41fV0J2bB+UULu8V6StmNcZVYnQbPVXSC5VSw8BrGetWBu57DC67JVdxngq2NQzIOTr6G7mI7Tw8rbBCywOJD82LpbUQqz3bHNQgNpWPLC+ZGxsl8mxlT/1kG+sP3MJcegvHJN3R4rXXdkXVWpHnze8NRR5j0ZG10rbDVBWWmd2Rs6S0UTmICHcaFoRDSMcZpb6TvQWNtDsI4pHsPX8y6Lk8PQQXn3/nnDWedU2acAsPQhJ6itSPjfs93GdjErLALioe+mXiQmBvVatPGhVDVgsW4WBimIcZA8cMwtjcgLsUvt9m/XPXwJMBvYuwEwedUAL0enHH3RX5Fih0ocAuqJ76C9itEniHr1SZ1jAYrjwfCIuAuUDX2IBfoPvOhGNsbadxJJi/6+WXOimxkHNSciehCYJwKXL2RF4v1p3v0ziwXx4Kr3LIeDvV1Vyxmd95Zp6Dajjl4+BjNne6K6XGHAzJesZt2QjzmzYw5B1gFcMdfh0aOevQsQInp6GDCGJKAcQWScNF7hY+uCjGrKSecOy8wRILixXRFgHAyoFvMbRp/HrOpta1Rhlsj45wOax4uNyJIFfIIShyaJos58SOO9KdVtnj3RNRe6pNXgwownJKTAEH9Qkl34SehrlXnOok+yegnc114t0QeQbmnn7aQqM29ipgL4wruRHD0G111a1LurKurMwl2EvsxHyrzl0fHlduGMZdqudMp1y3V2N+J0KjFC2/RoLddC69P2qVSe+YdjjyIuI/5hDILa+w9mNqS8d8qyXK+fKvjv1/85Z14MO2fHjkM44jPU8khCnZlzG3Mu2XMXodx5Q0Z/8oYH1xu3gnjt7QV74VxeTabvYoTkSLvhfFbyn3G+OCSMT68ZIwPLw9/C+PUCam8GDC2nDr7BNXxLWODBdnn6Uwmdb6Wu2aNcjCbTOhGWn0ymfDVd4v/h7coJg1Rrh0R11rMGbutWEv1oF4aMZZrzF7ik+yNcb3TwSqLTQvzd59/YWrYqnGm1yXcHtOMO+IQycLdNYvw/UCU2sIk4o7RrTgdWVPvAbrm9Jzcfcd3S0wJXVITuFlCrp5CDVQ/940EfXOUezP9vTGe8XqYPay+qJT5ogyt69+ZCsMLVhRj05KxVWKRvnUJ+2+OiV2jmVwrJ2VNqMT/IbrIkYutVboGqZFyDeQ6ScMNwAFJTURCyXzi3TrT1fG3rB3ZG+Mq9LV4Mk9qz1unYviKMVbY7CgLxjOoOLOism9l0kC302BT6jZXqSZ+UTDW7OuCNT7YENWa2YzV7XIjDQvqIcqbW31d0ve6lv8L2yRencYm/J/gTt28yjYzTvuV4t3sMa+F2RSeUc0b6fd4aQXMqQovsG2S5bV6Jxw5hyQ6Klax7TG2Ww5zEVygblIBxgLZNS9bDiLUxJnubWQsFeBWDLkJ3lECF4uUaGFw6oEkrXh9TvRCQW0sZLcn09dkzA2BCXGqEWXoG9xtOeBEM6R6lIGx0F9e3fqIqqtSIv1J5MpBaQZsHfM3lArztIr6AKU0tHVGxnMcLx3RL+YPE4KUwPiYYWJfqIC2TKo5jaSR8P+W5c2M036leDfGCdZCGoVbJCFAVEkzROW7QA/UTig0RiTOiToC74QalAnwloyNcaIzgxhd0vgD4xbcO1BTmsgqundCE2VFa9AIdS9de824crUUrQo2M077leLdGLegFgpcDJWTiiTUOPGaIbOaOChrqhSTFUyNZYNtbqn6UquhZAzoq+ROZTNigHGJmDH59UzVAkPTq6arG6SXyXSjGY/7vFeT0haM094ylsL4OPy96ecQ+mDceM3n14ZFTdtepB6oRi3MH1jJhLY/hxYwKLaKcB05g5AY7RWMcZ67RmJt02vAuEv7MVA2bWJdLrQ61qUieXzEZRgHt0lw3dqC8b0XgeUzzrth4OkyMO3nTRfPNzumFfLdmsxyzUwzIkt1QYN0cd6xmY4No2U+Nqh5kKqqfYi50W/D2J4Rg47sogWzNj5N3hq1ICjA+KobiSl2I+Og+eC8C9JlLF5Vv1XQ29hoKrcE5ak2lZFWNTJ/mGZEAVFoJUvy+tGKnAztM6SguEqKxiA3cC4IlAVQvRMBJcOtxSznRcnI0m354lVxX+l3NDyEwLjPau2tGAfyDdL5FYxFTNZW7/TXTZMDik950ViP9I6uvqMqHd2MyFaVO9JY7XIsEwJVaGi5DtIyStmwIUHHTcB8G8bInwjv2nkVizWmo69qwMZ2fIC6ftQW1a1vy9g5VIaM8+HTw/Zv9y9q0yrgyNaJxLEerMJnwFbUr3QzIlu9S1Qfx7qJbAA7Dbi0BbkT6Q3iKwSyq65Nfp1uGE8sq6Kk75eqdH1mPnXpfsVEHeTj1a6KJkyiYEshRx41Y/cNvptlrubzslBh47INdHXnfjNEXmNKtCSMug1kzdtWlG/9UuRosWYnBVKWysCZNoxn9g2lpDFO5De4AjUvBnyhmNBYxTg8WvXrQCulpHS2Imc3pdR9ozbXqxkTPXDs7RXJLZNHfinSfjuMI62I6E4CY+cOUlYzDjo5TNryXd4bRB0qk4y3PaNARSAJZIM7EkeiWim/S2mG0DCHsadlV0BVDn6hx4uaJdKHdhgLA2s2gnTKJj2eO8WC99LBsbO1UVgv4tdAJONdpKrqEctWlKSpnBknl+txd2FJTUwdKbbCIRCZMDehmHROpOIyFqa8T7zJzfbYO/lLajDT21Jr8vyZNM92ZiyUtSNJB1Kpr+Wkk8ivloylveUvspucHgVRl/s0YjOklPq9z1gMn7KchI0+rvUrrsmiOVWqcrMltXt3lPUn8dZITVjijqqwUmowiCMz1dvi+BW1FQ3p6BZWVphFl7Fav3VIjxjGdWb5x5NpcuX5x2lS3Z9FfpnMxBRU0XO5UKWIGV9syugqASRi7ioWfLDq1QIN4J0yQx2bUL/dUTHzHuOpqMmCpK5Y5y0k3ZptouqVsvxU7ZAnNhW2xU7xK4hQEtE85aRzM9GBdVtiK2w96VQFnYhZS2yGWzsTq03aUAttIqNaIJeLDY+xnH6vyS4UWKEB3TcRJuxW3Yu+yVPd2l64X/0ljAWjqtEJsfqoAEFhB8nrT0p65EUMd51hG0xKnTF8Gyns7XStETsy7fYYC1PcoXmB8ZiyEjdJVC2urWtZ4G5ApU2WbyLczwF/iTdxOcL2MGosYBdTLphhQE7pB2uSyekdUFE67Gh0IIvHWKjrnGosMK7TXjX7xwPaoSUzmpbUX7O3RN5Q+JC+Ng5EVTk89EEl7P6UjFZLxnc6VXgDiGpB1EiosXSEi8SHkjdQw8RnrB4943YTeiwjLGFmbih7S++byIWPNGtjUh+hxptef/w6Ip+VGfMgn4bAY3j5ZChRf3dgklYbPypZ/o1+lUQ4KveDfn2K2i7ZDXhqpCgq1fIZq+fMWBoyrptyq9IlVONsJPuOV0klNrBCSxG4UCWPx95a+rRl8gEQ2mC5+zCtmworVdKba7Vq0Jf6Q9/iTDYLsOOc5XQZbuW+m5j0gBDieVdoAVqjI6vU1Jww3N5aRqhxSuWIv7+0aqyaL9rWJqnWcpXuAGFUAI15MNuiKYyFPhIXhK5uFlgADH8aX2FPEEY2vWD61UTy0n+XHWjFpd8MuZbG/bVWSmlSkrTUa8h+a8cGCXFc6TZhjHuW5MeKogZwJ3VGTSZO0RuLaJkZ74JfbH0LCnRXJHnqRl2uPd8oSqaD+WjqRJsVZ9PRfER/dU/8JJ9zab9erRM/IKpWSen9GS+3kTihbZUGTxzb/RzNVA32tB+0DxG/Egit5X871KrJ7XI5os8V1A8IlqfL5d2OJwwzySSTTDLJJJNM/l/yH2OaCNC78kQ3AAAAAElFTkSuQmCC">
            <a:extLst>
              <a:ext uri="{FF2B5EF4-FFF2-40B4-BE49-F238E27FC236}">
                <a16:creationId xmlns:a16="http://schemas.microsoft.com/office/drawing/2014/main" id="{08DC8FCC-9753-4302-A593-88AA4EFC225D}"/>
              </a:ext>
            </a:extLst>
          </p:cNvPr>
          <p:cNvSpPr>
            <a:spLocks noChangeAspect="1" noChangeArrowheads="1"/>
          </p:cNvSpPr>
          <p:nvPr/>
        </p:nvSpPr>
        <p:spPr bwMode="auto">
          <a:xfrm>
            <a:off x="1687513" y="-1809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solidFill>
                <a:srgbClr val="000000"/>
              </a:solidFill>
              <a:latin typeface="Tahoma" panose="020B0604030504040204" pitchFamily="34" charset="0"/>
            </a:endParaRPr>
          </a:p>
        </p:txBody>
      </p:sp>
      <p:sp>
        <p:nvSpPr>
          <p:cNvPr id="96262" name="AutoShape 10" descr="data:image/png;base64,iVBORw0KGgoAAAANSUhEUgAAAWMAAACOCAMAAADTsZk7AAAAwFBMVEX////3qA0gHB0AAAD3owD3pQD3pgAcGBnt7e3y8vIQCQt/fn7GxcaOjo7j4+Nvb2/Z2dn+8t9WVlb96s/4tDn//PX71Jn97NMyLi/5xXXQz8+HhYa8u7wrKCkKAAP5+fmZmZk5OTkXEhNGRkb+9uiNjY2tra1fX1+2trajo6MyMjL6zYr4t0n95sV1dXUXFxf84Lf6y4RKSkpaWlr4ryn72qkiIiL71qD6xnj5wmr5vmD4uU/84r33riH2mwD4szPNkTy9AAAXK0lEQVR4nO2dfUPaPBDAK6lQyqs41PFaQEDYhk4nzm267/+tnrzeXZLyMgTdHnt/bBLSNPnlcrmklxIEmWSSSSaZZJJJJn+7nP54PN8y6+WnzzcHrcv/U+4/hPnj8MM26M4fw+N8eHTWPHil/k9y+Skf5o+48P82obv5rbIeheHWep/J6Y/w+AhkLbqm6Ywj1SNb6f27l+b9E6G2Ht251Rlb6v27l5PveZewRvfp0s17/zstK9f7H6dvUfV/Rk6+HqeAE5Pfg8u4mc6Yd8fXzCxvEA8ddxksJT6BD9yhCJ2sx49fIOOXIBNLTj8DEjrn5cPwozP0759/QNbLM7QtXNs/34Mxvvz09Pwa9f6X5DwMnx4MIe27ccA/7dnulOvwfShmNlDmmw+S8nH4hGnNm8/CZX6dmv87ch5KnQVTytGF385sI3zz4flEMJZIf/6CS7nJyH9HbT//qJQ7Y+zIubSsfLiD4p7aNkLqdmgY22b6ErW9+fDNWJqMsSPn4Ro3DWy0YPwA8xxVZiVffoY4Y2aMHTlHD+E4/OG4BOBr2Iwdn+Pk65HlkmSMHTmnXliezH/cSKDPLBifWf5a3ijz5Td30ZcxduTc9XRDZWOdzQvB2EEpzAtPPgmd5IyxK+cuovBBJH+zFySpjHnyl4zxFuIzvuepTSd1FePTjPEWsj3jTxnjHcVnLOxxxnif4jMW3kIa468Z4x3FZyx85DTG3zPGO4rPWCyl0xh/zBjvKD5jsT2UxvjR35nPGG8lGePDy/aMf2SMd5SM8eHFZ8xxZoz3Ktsz/pkx3lF8xmJfOGO8T9me8eeM8Y6SMT68+IzFg5CXMM5n8RWOnG7N+Ns2a+l86D0UzOTycxgee088HcZ5EV/hR2t6jEXEd8rD7Uyav74fuU/uLcb58Jt6xnf51YnutBn7z7Uz4XKp41VOzj4YzC7jfIgRcUHz3nrMTxiviM/4n8rp1k0VwVTf7vWH5s3jkbAax/JDCLrpRtN/+Ux03jD2o1r+z3L/e9tgaxUUaOnf+Rm/WvyhGYfh15QOO3mEqCvJWIQevx8VhrhL0M5V0jzDQX9MO+VSXikYrzl/YI6DSMbP7+n8GAk72WAd3SBtr1Oa4aZ+kmFagvHlO4qev3Hi4I9XmgwdOXxkU7Y6pfn8YaOLIOII35MfQWPTVmunynr07C8mZO5nzN3cyqKfPL4jxvfPqUeNjsLnpxM/96/P3mJCRs5nh7/WSvPBP/uVD4+tk0YPH4H3yceQZj+mkfPNh9+vWvW/XggbWzvFvgF6rOePn0Rsa/gbzsY0z8yRR94537Ervvzg9F+t+v+EiBO3YBNPvmvtFOfq8KSROEUQnsmYQMETlPmXPB9Du8IEa79a9f8JkXr4BG5s84Frp4hxRyv8S54iOD4z8WrHRJlPPtKuuP9gNofS7xVVW6161D9MQ6JqnRdePEzhL5O8sQvgB/z6/Ig+wYnZxEHG0jh89GbC00fimPj3qSe3QyYlHrRb7rdRVUqkPrXat93uYNEhGUTSxajUcS9UUp3d5VThvYtS2f2231ohbm9XZ7UBv/FdxasfL0SJ+lCc8IwXjUo9vTquwDlEPmu5boFUTDOrnVlxl8KWkJyXZ/Z5dPcukwvWG+a0FGK2nFlfXzEtE/6hPmDxsFAQuQyuskoaxmw4c4vm397ywgtY+DCxvx+xFTKyKzHg/c/vWxj2WDy2+RcL+pKS+FRhbKjy3VZXcaWC2PLONoWcvBDqmRPbyrMbyyzPLVoeiX2PVpcZBIYEu6C1K8UqOa4J3tgZTBEd4+UFdutoX/UWLzB5ClQR+87XKENazIDWsdCT3Q1SZqYH+YcGwxLYipFlibMiNpb58tORs+g782NbtTKfPnuutXWLmUtY1Y4MNMK4xWguVpaIaVLP1r6yS1hRJgajn3J3nQ0zdbxiWC2NcS4IpnYNU+zKWsaozI+us5zGWD/e8B422YxnLJcmBRb5jBdBXLAz9aF90Kq21fh0ggyHyTaMJyl1ZI1Uxk7WQu+PGQua34KUMFbBOC1+eCPjVjpiDnTqMy4lTu5eKci5jEjnRCsQ54ao7VswTq8jW6Qxjp3iWLID4/yHVYw/pjxX3siYIBKTCakh6pphPKx1PVhJz03qYasaQ1o4Tqt0DK9mbOxxn9RqOMS/2ZXH+MLT+EJ3r4zTYls3MUZLEbNpMqsMsI7IyjDODX0esZcyvDXXof4NWSOZJbdYeAxK2JdeihFajjEGC+jGXtxozHFsMONug73qDrwask2+hfuIfi3jtJjATYwvTJ3YouhAhzYiY9UXzOXKPeseaVtsrquZjPFtZLPIFdBpSLpzkMEFgaNn3SpcxNrCaal3hwZ5yWUsRiV3OtiQFAPa/kaMof6oV+0YqpvCuMAWk0nJNrPsbnJV6WIeo159o3+o2VfMzeTICJXUzJ3QUz2dUozdQui8Gy9n5asaGY6VfTJOiwncwBjM1xDc2ggx+IwLS6mQVTqotQ+KtteMTjAVZLgyN5MtbVRIY0eLJglVH8aaMWeEcdywG0a0Z4VcHphxwge+mEZoRbpgPgx3ZGymKtTHnFkNkL6pm5bzaY4XXrjAwu+GTiZLiAMB309coORWhbnLuFDQlYYuHzaC9fJHjNPi1TbZ4/JsPB3lGHXVR4DBDGec88DlwkYNTBK0CgprzSq12y5jZIG9iN1MVJZoKWCEp/UKWBQ9GpAx3KsDI9ReFL0BYyXFiHxAVh5jVCXIhElgyB0V7dPC1zIugQMxhJ7D3kRzhhXSSAljczPU9UGwXvy41DWMP+zM2JI1jHENjKxgR6BiCKWaAe86nzG1FGCt62mswCAP1Yq6nKK0rj1ZKa/OuF9t4UD0GQO9FKVNNjLmhU+hA33G6H0T6wKWf4jrTjQEBbUWBMZxCUszWchskCp/xPj3Sxj3W5P23UDsIfsuPjIG9Rr3vKR1jOsTbvbFBuQQCvcY41KDmlAYHXRaRo1X8zIwJp1jpu79Mv62M+PqTGzixs4yLoUxmNaxj30V4+LkThVuO9UuY+J/kR0PNC7xGBPrjguIjHHLc2vGXhD8IRhXp9bCaCvG7W0ZF0srCncY91MtBZ1cyVqCLP1aNmNc1B2G8dNujMepDPbEeOItvFcwhtWc49CONjAu24xxT/6NGVvP/sljg1wh7q23x3/KuEQLH/ZW2+MOsRTWKhs2eShjst7pvB5j8ez/aDvGx+FPihhmmkKPXSwqs6uLNX7FHzLGpXGux3I1Xri/UJFSxO1LZw/n8IxTxnka43yYv+FraT9ey2Psvo+3guv6wqxot+rFjFE5h2xcdYqyGE/BUpBHA1JGplPonBft01acpERgeYzhXZoYm72CsRcNj4atd2eWUftjDJ7EcG4uTF+D4PZHIXb248ChJq7vmjlvB8ZB8MuNc3UYixh3DKawX9VvM7ZzOk0mLuneGM9wpQDgUhkXiTF2HyTjXgl5SLrad9uJsfqVjlWM6etgtdzTt+Mh45Sc3GHy9soCum3/QsZYEHqtqYzv0FLQp812qbgJbTF21iA7MhZP+kkoBTImIRSWnP6ETtGMeU5Pha260c2A7p4YRw4IKWlradzrLeS8SDCsInkwh2vpnJ1pd8YB1U7DOG+HAgXNXxhHJIIPCeOVv+4BWIj+FMHRAKK7MUYQpJXYgcA4IpZiErkhcaSn8JuZU+/9MJZHuo6RMX0ztxBxevGYaLU+ciMZP6apsJS0hapr64JdGePmGC4q+o7TJYQ8vJZRcYV5bUZWMdgrmFgzl2grtC/GMnD7WDP++mAFv+nDONxtIGcLxKmQcCVeKWmTdgX12Oxk7sYYPhdwPkVvDvad/fiUwpCx5djrYBJTAAELzHkW+2LG2m344CaSWY67v4T+6Y/nLRkTVUt5Pv9CxvhgEL1ddGTcoBNNpsdqzjMO3AiGbTczD+6TMZebpyfrs3vE2YryDk7WHwEBW4HGrk1iUgzSF9oKtL1UZ3Vi3VNjI7EuB7xsGFe4WNRrwj0z5tpJ//aP6rsmY52gXTCTnhX9ZtZcL5zzQGetmCrd9s5KxmYcoZutvY7E8SoOwJjI47O/1pa6/Py41fV0J2bB+UULu8V6StmNcZVYnQbPVXSC5VSw8BrGetWBu57DC67JVdxngq2NQzIOTr6G7mI7Tw8rbBCywOJD82LpbUQqz3bHNQgNpWPLC+ZGxsl8mxlT/1kG+sP3MJcegvHJN3R4rXXdkXVWpHnze8NRR5j0ZG10rbDVBWWmd2Rs6S0UTmICHcaFoRDSMcZpb6TvQWNtDsI4pHsPX8y6Lk8PQQXn3/nnDWedU2acAsPQhJ6itSPjfs93GdjErLALioe+mXiQmBvVatPGhVDVgsW4WBimIcZA8cMwtjcgLsUvt9m/XPXwJMBvYuwEwedUAL0enHH3RX5Fih0ocAuqJ76C9itEniHr1SZ1jAYrjwfCIuAuUDX2IBfoPvOhGNsbadxJJi/6+WXOimxkHNSciehCYJwKXL2RF4v1p3v0ziwXx4Kr3LIeDvV1Vyxmd95Zp6Dajjl4+BjNne6K6XGHAzJesZt2QjzmzYw5B1gFcMdfh0aOevQsQInp6GDCGJKAcQWScNF7hY+uCjGrKSecOy8wRILixXRFgHAyoFvMbRp/HrOpta1Rhlsj45wOax4uNyJIFfIIShyaJos58SOO9KdVtnj3RNRe6pNXgwownJKTAEH9Qkl34SehrlXnOok+yegnc114t0QeQbmnn7aQqM29ipgL4wruRHD0G111a1LurKurMwl2EvsxHyrzl0fHlduGMZdqudMp1y3V2N+J0KjFC2/RoLddC69P2qVSe+YdjjyIuI/5hDILa+w9mNqS8d8qyXK+fKvjv1/85Z14MO2fHjkM44jPU8khCnZlzG3Mu2XMXodx5Q0Z/8oYH1xu3gnjt7QV74VxeTabvYoTkSLvhfFbyn3G+OCSMT68ZIwPLw9/C+PUCam8GDC2nDr7BNXxLWODBdnn6Uwmdb6Wu2aNcjCbTOhGWn0ymfDVd4v/h7coJg1Rrh0R11rMGbutWEv1oF4aMZZrzF7ik+yNcb3TwSqLTQvzd59/YWrYqnGm1yXcHtOMO+IQycLdNYvw/UCU2sIk4o7RrTgdWVPvAbrm9Jzcfcd3S0wJXVITuFlCrp5CDVQ/940EfXOUezP9vTGe8XqYPay+qJT5ogyt69+ZCsMLVhRj05KxVWKRvnUJ+2+OiV2jmVwrJ2VNqMT/IbrIkYutVboGqZFyDeQ6ScMNwAFJTURCyXzi3TrT1fG3rB3ZG+Mq9LV4Mk9qz1unYviKMVbY7CgLxjOoOLOism9l0kC302BT6jZXqSZ+UTDW7OuCNT7YENWa2YzV7XIjDQvqIcqbW31d0ve6lv8L2yRencYm/J/gTt28yjYzTvuV4t3sMa+F2RSeUc0b6fd4aQXMqQovsG2S5bV6Jxw5hyQ6Klax7TG2Ww5zEVygblIBxgLZNS9bDiLUxJnubWQsFeBWDLkJ3lECF4uUaGFw6oEkrXh9TvRCQW0sZLcn09dkzA2BCXGqEWXoG9xtOeBEM6R6lIGx0F9e3fqIqqtSIv1J5MpBaQZsHfM3lArztIr6AKU0tHVGxnMcLx3RL+YPE4KUwPiYYWJfqIC2TKo5jaSR8P+W5c2M036leDfGCdZCGoVbJCFAVEkzROW7QA/UTig0RiTOiToC74QalAnwloyNcaIzgxhd0vgD4xbcO1BTmsgqundCE2VFa9AIdS9de824crUUrQo2M077leLdGLegFgpcDJWTiiTUOPGaIbOaOChrqhSTFUyNZYNtbqn6UquhZAzoq+ROZTNigHGJmDH59UzVAkPTq6arG6SXyXSjGY/7vFeT0haM094ylsL4OPy96ecQ+mDceM3n14ZFTdtepB6oRi3MH1jJhLY/hxYwKLaKcB05g5AY7RWMcZ67RmJt02vAuEv7MVA2bWJdLrQ61qUieXzEZRgHt0lw3dqC8b0XgeUzzrth4OkyMO3nTRfPNzumFfLdmsxyzUwzIkt1QYN0cd6xmY4No2U+Nqh5kKqqfYi50W/D2J4Rg47sogWzNj5N3hq1ICjA+KobiSl2I+Og+eC8C9JlLF5Vv1XQ29hoKrcE5ak2lZFWNTJ/mGZEAVFoJUvy+tGKnAztM6SguEqKxiA3cC4IlAVQvRMBJcOtxSznRcnI0m354lVxX+l3NDyEwLjPau2tGAfyDdL5FYxFTNZW7/TXTZMDik950ViP9I6uvqMqHd2MyFaVO9JY7XIsEwJVaGi5DtIyStmwIUHHTcB8G8bInwjv2nkVizWmo69qwMZ2fIC6ftQW1a1vy9g5VIaM8+HTw/Zv9y9q0yrgyNaJxLEerMJnwFbUr3QzIlu9S1Qfx7qJbAA7Dbi0BbkT6Q3iKwSyq65Nfp1uGE8sq6Kk75eqdH1mPnXpfsVEHeTj1a6KJkyiYEshRx41Y/cNvptlrubzslBh47INdHXnfjNEXmNKtCSMug1kzdtWlG/9UuRosWYnBVKWysCZNoxn9g2lpDFO5De4AjUvBnyhmNBYxTg8WvXrQCulpHS2Imc3pdR9ozbXqxkTPXDs7RXJLZNHfinSfjuMI62I6E4CY+cOUlYzDjo5TNryXd4bRB0qk4y3PaNARSAJZIM7EkeiWim/S2mG0DCHsadlV0BVDn6hx4uaJdKHdhgLA2s2gnTKJj2eO8WC99LBsbO1UVgv4tdAJONdpKrqEctWlKSpnBknl+txd2FJTUwdKbbCIRCZMDehmHROpOIyFqa8T7zJzfbYO/lLajDT21Jr8vyZNM92ZiyUtSNJB1Kpr+Wkk8ivloylveUvspucHgVRl/s0YjOklPq9z1gMn7KchI0+rvUrrsmiOVWqcrMltXt3lPUn8dZITVjijqqwUmowiCMz1dvi+BW1FQ3p6BZWVphFl7Fav3VIjxjGdWb5x5NpcuX5x2lS3Z9FfpnMxBRU0XO5UKWIGV9syugqASRi7ioWfLDq1QIN4J0yQx2bUL/dUTHzHuOpqMmCpK5Y5y0k3ZptouqVsvxU7ZAnNhW2xU7xK4hQEtE85aRzM9GBdVtiK2w96VQFnYhZS2yGWzsTq03aUAttIqNaIJeLDY+xnH6vyS4UWKEB3TcRJuxW3Yu+yVPd2l64X/0ljAWjqtEJsfqoAEFhB8nrT0p65EUMd51hG0xKnTF8Gyns7XStETsy7fYYC1PcoXmB8ZiyEjdJVC2urWtZ4G5ApU2WbyLczwF/iTdxOcL2MGosYBdTLphhQE7pB2uSyekdUFE67Gh0IIvHWKjrnGosMK7TXjX7xwPaoSUzmpbUX7O3RN5Q+JC+Ng5EVTk89EEl7P6UjFZLxnc6VXgDiGpB1EiosXSEi8SHkjdQw8RnrB4943YTeiwjLGFmbih7S++byIWPNGtjUh+hxptef/w6Ip+VGfMgn4bAY3j5ZChRf3dgklYbPypZ/o1+lUQ4KveDfn2K2i7ZDXhqpCgq1fIZq+fMWBoyrptyq9IlVONsJPuOV0klNrBCSxG4UCWPx95a+rRl8gEQ2mC5+zCtmworVdKba7Vq0Jf6Q9/iTDYLsOOc5XQZbuW+m5j0gBDieVdoAVqjI6vU1Jww3N5aRqhxSuWIv7+0aqyaL9rWJqnWcpXuAGFUAI15MNuiKYyFPhIXhK5uFlgADH8aX2FPEEY2vWD61UTy0n+XHWjFpd8MuZbG/bVWSmlSkrTUa8h+a8cGCXFc6TZhjHuW5MeKogZwJ3VGTSZO0RuLaJkZ74JfbH0LCnRXJHnqRl2uPd8oSqaD+WjqRJsVZ9PRfER/dU/8JJ9zab9erRM/IKpWSen9GS+3kTihbZUGTxzb/RzNVA32tB+0DxG/Egit5X871KrJ7XI5os8V1A8IlqfL5d2OJwwzySSTTDLJJJNM/l/yH2OaCNC78kQ3AAAAAElFTkSuQmCC">
            <a:extLst>
              <a:ext uri="{FF2B5EF4-FFF2-40B4-BE49-F238E27FC236}">
                <a16:creationId xmlns:a16="http://schemas.microsoft.com/office/drawing/2014/main" id="{AE5CA789-B235-47D4-8B85-DEBAF21E48ED}"/>
              </a:ext>
            </a:extLst>
          </p:cNvPr>
          <p:cNvSpPr>
            <a:spLocks noChangeAspect="1" noChangeArrowheads="1"/>
          </p:cNvSpPr>
          <p:nvPr/>
        </p:nvSpPr>
        <p:spPr bwMode="auto">
          <a:xfrm>
            <a:off x="1687513" y="-1809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solidFill>
                <a:srgbClr val="000000"/>
              </a:solidFill>
              <a:latin typeface="Tahoma" panose="020B0604030504040204" pitchFamily="34" charset="0"/>
            </a:endParaRPr>
          </a:p>
        </p:txBody>
      </p:sp>
      <p:sp>
        <p:nvSpPr>
          <p:cNvPr id="29" name="Title 1">
            <a:extLst>
              <a:ext uri="{FF2B5EF4-FFF2-40B4-BE49-F238E27FC236}">
                <a16:creationId xmlns:a16="http://schemas.microsoft.com/office/drawing/2014/main" id="{4EE068C3-9C1F-4350-A9BD-4332ECA5CEE3}"/>
              </a:ext>
            </a:extLst>
          </p:cNvPr>
          <p:cNvSpPr>
            <a:spLocks noGrp="1"/>
          </p:cNvSpPr>
          <p:nvPr>
            <p:ph type="title"/>
          </p:nvPr>
        </p:nvSpPr>
        <p:spPr>
          <a:xfrm>
            <a:off x="2961161" y="781608"/>
            <a:ext cx="5967302" cy="1143000"/>
          </a:xfrm>
        </p:spPr>
        <p:txBody>
          <a:bodyPr>
            <a:normAutofit/>
          </a:bodyPr>
          <a:lstStyle/>
          <a:p>
            <a:pPr algn="ctr"/>
            <a:r>
              <a:rPr lang="en-US" altLang="en-US" sz="3600" b="1" dirty="0">
                <a:cs typeface="Times New Roman" panose="02020603050405020304" pitchFamily="18" charset="0"/>
              </a:rPr>
              <a:t>What is the </a:t>
            </a:r>
            <a:r>
              <a:rPr lang="en-US" altLang="en-US" sz="3600" b="1" dirty="0" err="1">
                <a:solidFill>
                  <a:srgbClr val="00B050"/>
                </a:solidFill>
                <a:cs typeface="Times New Roman" panose="02020603050405020304" pitchFamily="18" charset="0"/>
              </a:rPr>
              <a:t>SeqCode</a:t>
            </a:r>
            <a:r>
              <a:rPr lang="en-US" altLang="en-US" sz="3600" b="1" dirty="0">
                <a:cs typeface="Times New Roman" panose="02020603050405020304" pitchFamily="18" charset="0"/>
              </a:rPr>
              <a:t>? </a:t>
            </a:r>
          </a:p>
        </p:txBody>
      </p:sp>
      <p:sp>
        <p:nvSpPr>
          <p:cNvPr id="14" name="Content Placeholder 2">
            <a:extLst>
              <a:ext uri="{FF2B5EF4-FFF2-40B4-BE49-F238E27FC236}">
                <a16:creationId xmlns:a16="http://schemas.microsoft.com/office/drawing/2014/main" id="{3D162EAE-C2F9-4E40-AD37-0BA526EA5761}"/>
              </a:ext>
            </a:extLst>
          </p:cNvPr>
          <p:cNvSpPr txBox="1"/>
          <p:nvPr/>
        </p:nvSpPr>
        <p:spPr bwMode="auto">
          <a:xfrm>
            <a:off x="1451306" y="1457524"/>
            <a:ext cx="8987012" cy="4164567"/>
          </a:xfrm>
          <a:prstGeom prst="rect">
            <a:avLst/>
          </a:prstGeom>
        </p:spPr>
        <p:txBody>
          <a:bodyPr vert="horz" lIns="91440" tIns="45720" rIns="91440" bIns="45720" rtlCol="0" anchor="ctr">
            <a:noAutofit/>
          </a:bodyPr>
          <a:lstStyle>
            <a:lvl1pPr marL="342900" indent="-342900" algn="l" defTabSz="914400">
              <a:spcBef>
                <a:spcPts val="0"/>
              </a:spcBef>
              <a:buFont typeface="Arial"/>
              <a:buChar char="•"/>
              <a:defRPr sz="3200">
                <a:solidFill>
                  <a:schemeClr val="tx1"/>
                </a:solidFill>
                <a:latin typeface="+mn-lt"/>
                <a:ea typeface="+mn-ea"/>
                <a:cs typeface="+mn-cs"/>
              </a:defRPr>
            </a:lvl1pPr>
            <a:lvl2pPr marL="742950" indent="-285750" algn="l" defTabSz="914400">
              <a:spcBef>
                <a:spcPts val="0"/>
              </a:spcBef>
              <a:buFont typeface="Arial"/>
              <a:buChar char="–"/>
              <a:defRPr sz="2800">
                <a:solidFill>
                  <a:schemeClr val="tx1"/>
                </a:solidFill>
                <a:latin typeface="+mn-lt"/>
                <a:ea typeface="+mn-ea"/>
                <a:cs typeface="+mn-cs"/>
              </a:defRPr>
            </a:lvl2pPr>
            <a:lvl3pPr marL="1143000" indent="-228600" algn="l" defTabSz="914400">
              <a:spcBef>
                <a:spcPts val="0"/>
              </a:spcBef>
              <a:buFont typeface="Arial"/>
              <a:buChar char="•"/>
              <a:defRPr sz="2400">
                <a:solidFill>
                  <a:schemeClr val="tx1"/>
                </a:solidFill>
                <a:latin typeface="+mn-lt"/>
                <a:ea typeface="+mn-ea"/>
                <a:cs typeface="+mn-cs"/>
              </a:defRPr>
            </a:lvl3pPr>
            <a:lvl4pPr marL="1600200" indent="-228600" algn="l" defTabSz="914400">
              <a:spcBef>
                <a:spcPts val="0"/>
              </a:spcBef>
              <a:buFont typeface="Arial"/>
              <a:buChar char="–"/>
              <a:defRPr sz="2000">
                <a:solidFill>
                  <a:schemeClr val="tx1"/>
                </a:solidFill>
                <a:latin typeface="+mn-lt"/>
                <a:ea typeface="+mn-ea"/>
                <a:cs typeface="+mn-cs"/>
              </a:defRPr>
            </a:lvl4pPr>
            <a:lvl5pPr marL="2057400" indent="-228600" algn="l" defTabSz="914400">
              <a:spcBef>
                <a:spcPts val="0"/>
              </a:spcBef>
              <a:buFont typeface="Arial"/>
              <a:buChar char="»"/>
              <a:defRPr sz="2000">
                <a:solidFill>
                  <a:schemeClr val="tx1"/>
                </a:solidFill>
                <a:latin typeface="+mn-lt"/>
                <a:ea typeface="+mn-ea"/>
                <a:cs typeface="+mn-cs"/>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a:lstStyle>
          <a:p>
            <a:pPr algn="just">
              <a:defRPr/>
            </a:pPr>
            <a:r>
              <a:rPr lang="en-US" dirty="0">
                <a:latin typeface="+mj-lt"/>
              </a:rPr>
              <a:t>A code of nomenclature* for naming prokaryotes according to a set of rules and recommendations</a:t>
            </a:r>
          </a:p>
          <a:p>
            <a:pPr algn="just">
              <a:defRPr/>
            </a:pPr>
            <a:endParaRPr lang="en-US" dirty="0">
              <a:latin typeface="+mj-lt"/>
            </a:endParaRPr>
          </a:p>
          <a:p>
            <a:pPr algn="just">
              <a:defRPr/>
            </a:pPr>
            <a:r>
              <a:rPr lang="en-US" dirty="0">
                <a:latin typeface="+mj-lt"/>
              </a:rPr>
              <a:t>Based on </a:t>
            </a:r>
            <a:r>
              <a:rPr lang="en-US" dirty="0">
                <a:solidFill>
                  <a:srgbClr val="00B050"/>
                </a:solidFill>
                <a:latin typeface="+mj-lt"/>
              </a:rPr>
              <a:t>genome sequences </a:t>
            </a:r>
            <a:r>
              <a:rPr lang="en-US" dirty="0">
                <a:latin typeface="+mj-lt"/>
              </a:rPr>
              <a:t>as type material</a:t>
            </a:r>
          </a:p>
          <a:p>
            <a:pPr marL="0" indent="0" algn="just">
              <a:buNone/>
              <a:defRPr/>
            </a:pPr>
            <a:endParaRPr lang="en-US" dirty="0">
              <a:latin typeface="+mj-lt"/>
            </a:endParaRPr>
          </a:p>
        </p:txBody>
      </p:sp>
      <p:sp>
        <p:nvSpPr>
          <p:cNvPr id="7" name="Content Placeholder 2">
            <a:extLst>
              <a:ext uri="{FF2B5EF4-FFF2-40B4-BE49-F238E27FC236}">
                <a16:creationId xmlns:a16="http://schemas.microsoft.com/office/drawing/2014/main" id="{6D512311-E404-2349-80BE-ECE5C3C2214F}"/>
              </a:ext>
            </a:extLst>
          </p:cNvPr>
          <p:cNvSpPr txBox="1"/>
          <p:nvPr/>
        </p:nvSpPr>
        <p:spPr bwMode="auto">
          <a:xfrm>
            <a:off x="3204988" y="5131834"/>
            <a:ext cx="8987012" cy="1449442"/>
          </a:xfrm>
          <a:prstGeom prst="rect">
            <a:avLst/>
          </a:prstGeom>
        </p:spPr>
        <p:txBody>
          <a:bodyPr vert="horz" lIns="91440" tIns="45720" rIns="91440" bIns="45720" rtlCol="0" anchor="ctr">
            <a:noAutofit/>
          </a:bodyPr>
          <a:lstStyle>
            <a:lvl1pPr marL="342900" indent="-342900" algn="l" defTabSz="914400">
              <a:spcBef>
                <a:spcPts val="0"/>
              </a:spcBef>
              <a:buFont typeface="Arial"/>
              <a:buChar char="•"/>
              <a:defRPr sz="3200">
                <a:solidFill>
                  <a:schemeClr val="tx1"/>
                </a:solidFill>
                <a:latin typeface="+mn-lt"/>
                <a:ea typeface="+mn-ea"/>
                <a:cs typeface="+mn-cs"/>
              </a:defRPr>
            </a:lvl1pPr>
            <a:lvl2pPr marL="742950" indent="-285750" algn="l" defTabSz="914400">
              <a:spcBef>
                <a:spcPts val="0"/>
              </a:spcBef>
              <a:buFont typeface="Arial"/>
              <a:buChar char="–"/>
              <a:defRPr sz="2800">
                <a:solidFill>
                  <a:schemeClr val="tx1"/>
                </a:solidFill>
                <a:latin typeface="+mn-lt"/>
                <a:ea typeface="+mn-ea"/>
                <a:cs typeface="+mn-cs"/>
              </a:defRPr>
            </a:lvl2pPr>
            <a:lvl3pPr marL="1143000" indent="-228600" algn="l" defTabSz="914400">
              <a:spcBef>
                <a:spcPts val="0"/>
              </a:spcBef>
              <a:buFont typeface="Arial"/>
              <a:buChar char="•"/>
              <a:defRPr sz="2400">
                <a:solidFill>
                  <a:schemeClr val="tx1"/>
                </a:solidFill>
                <a:latin typeface="+mn-lt"/>
                <a:ea typeface="+mn-ea"/>
                <a:cs typeface="+mn-cs"/>
              </a:defRPr>
            </a:lvl3pPr>
            <a:lvl4pPr marL="1600200" indent="-228600" algn="l" defTabSz="914400">
              <a:spcBef>
                <a:spcPts val="0"/>
              </a:spcBef>
              <a:buFont typeface="Arial"/>
              <a:buChar char="–"/>
              <a:defRPr sz="2000">
                <a:solidFill>
                  <a:schemeClr val="tx1"/>
                </a:solidFill>
                <a:latin typeface="+mn-lt"/>
                <a:ea typeface="+mn-ea"/>
                <a:cs typeface="+mn-cs"/>
              </a:defRPr>
            </a:lvl4pPr>
            <a:lvl5pPr marL="2057400" indent="-228600" algn="l" defTabSz="914400">
              <a:spcBef>
                <a:spcPts val="0"/>
              </a:spcBef>
              <a:buFont typeface="Arial"/>
              <a:buChar char="»"/>
              <a:defRPr sz="2000">
                <a:solidFill>
                  <a:schemeClr val="tx1"/>
                </a:solidFill>
                <a:latin typeface="+mn-lt"/>
                <a:ea typeface="+mn-ea"/>
                <a:cs typeface="+mn-cs"/>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a:lstStyle>
          <a:p>
            <a:pPr algn="just">
              <a:defRPr/>
            </a:pPr>
            <a:endParaRPr lang="en-US" dirty="0">
              <a:latin typeface="+mj-lt"/>
            </a:endParaRPr>
          </a:p>
          <a:p>
            <a:pPr marL="0" indent="0">
              <a:buNone/>
            </a:pPr>
            <a:r>
              <a:rPr lang="en-US" sz="2400" dirty="0">
                <a:latin typeface="+mj-lt"/>
              </a:rPr>
              <a:t>* Codes of nomenclature were developed to ensure that taxa have precise scientific names. To this end, each taxon must have only one name and each name must refer to only one taxon.</a:t>
            </a:r>
            <a:endParaRPr sz="2400" dirty="0">
              <a:latin typeface="+mj-lt"/>
            </a:endParaRPr>
          </a:p>
        </p:txBody>
      </p:sp>
    </p:spTree>
    <p:extLst>
      <p:ext uri="{BB962C8B-B14F-4D97-AF65-F5344CB8AC3E}">
        <p14:creationId xmlns:p14="http://schemas.microsoft.com/office/powerpoint/2010/main" val="321940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69D4D-C1D5-4B84-9537-88FC70ECE7C3}"/>
              </a:ext>
            </a:extLst>
          </p:cNvPr>
          <p:cNvSpPr>
            <a:spLocks noGrp="1"/>
          </p:cNvSpPr>
          <p:nvPr>
            <p:ph type="title"/>
          </p:nvPr>
        </p:nvSpPr>
        <p:spPr>
          <a:xfrm>
            <a:off x="4490617" y="181040"/>
            <a:ext cx="3155302" cy="1252149"/>
          </a:xfrm>
        </p:spPr>
        <p:txBody>
          <a:bodyPr>
            <a:normAutofit/>
          </a:bodyPr>
          <a:lstStyle/>
          <a:p>
            <a:r>
              <a:rPr lang="en-US" sz="3600" b="1" dirty="0"/>
              <a:t>Types of </a:t>
            </a:r>
            <a:r>
              <a:rPr lang="en-US" sz="3600" b="1" dirty="0">
                <a:solidFill>
                  <a:srgbClr val="FF0000"/>
                </a:solidFill>
              </a:rPr>
              <a:t>Types</a:t>
            </a:r>
          </a:p>
        </p:txBody>
      </p:sp>
      <p:sp>
        <p:nvSpPr>
          <p:cNvPr id="5" name="TextBox 4">
            <a:extLst>
              <a:ext uri="{FF2B5EF4-FFF2-40B4-BE49-F238E27FC236}">
                <a16:creationId xmlns:a16="http://schemas.microsoft.com/office/drawing/2014/main" id="{69ACC1C7-1B0E-4906-8BD0-93623D38A40D}"/>
              </a:ext>
            </a:extLst>
          </p:cNvPr>
          <p:cNvSpPr txBox="1"/>
          <p:nvPr/>
        </p:nvSpPr>
        <p:spPr>
          <a:xfrm>
            <a:off x="2465614" y="1211054"/>
            <a:ext cx="7260771" cy="830997"/>
          </a:xfrm>
          <a:prstGeom prst="rect">
            <a:avLst/>
          </a:prstGeom>
          <a:solidFill>
            <a:schemeClr val="bg1"/>
          </a:solidFill>
        </p:spPr>
        <p:txBody>
          <a:bodyPr wrap="square">
            <a:spAutoFit/>
          </a:bodyPr>
          <a:lstStyle/>
          <a:p>
            <a:pPr algn="ctr">
              <a:spcAft>
                <a:spcPts val="600"/>
              </a:spcAft>
            </a:pPr>
            <a:r>
              <a:rPr lang="en-US" sz="2400" dirty="0">
                <a:latin typeface="+mj-lt"/>
                <a:ea typeface="Times New Roman" panose="02020603050405020304" pitchFamily="18" charset="0"/>
              </a:rPr>
              <a:t>A nomenclatural type, or type, is an “element to which the name of a taxon is permanently attached” </a:t>
            </a:r>
            <a:endParaRPr lang="en-US" sz="2400" dirty="0">
              <a:latin typeface="+mj-lt"/>
            </a:endParaRPr>
          </a:p>
        </p:txBody>
      </p:sp>
      <p:grpSp>
        <p:nvGrpSpPr>
          <p:cNvPr id="3" name="Group 2">
            <a:extLst>
              <a:ext uri="{FF2B5EF4-FFF2-40B4-BE49-F238E27FC236}">
                <a16:creationId xmlns:a16="http://schemas.microsoft.com/office/drawing/2014/main" id="{26606363-E78B-44AB-98B3-5095FF9C4C44}"/>
              </a:ext>
            </a:extLst>
          </p:cNvPr>
          <p:cNvGrpSpPr/>
          <p:nvPr/>
        </p:nvGrpSpPr>
        <p:grpSpPr>
          <a:xfrm>
            <a:off x="1620936" y="2247114"/>
            <a:ext cx="8894665" cy="3676650"/>
            <a:chOff x="1620936" y="1808575"/>
            <a:chExt cx="8894665" cy="3676650"/>
          </a:xfrm>
        </p:grpSpPr>
        <p:pic>
          <p:nvPicPr>
            <p:cNvPr id="2050" name="Picture 2">
              <a:extLst>
                <a:ext uri="{FF2B5EF4-FFF2-40B4-BE49-F238E27FC236}">
                  <a16:creationId xmlns:a16="http://schemas.microsoft.com/office/drawing/2014/main" id="{18452153-B882-4193-9CEE-34A9F56872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0936" y="1808575"/>
              <a:ext cx="8894665" cy="367665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Yeast Bank - Safe Deposit | National Collection of Yeast Cultures">
              <a:extLst>
                <a:ext uri="{FF2B5EF4-FFF2-40B4-BE49-F238E27FC236}">
                  <a16:creationId xmlns:a16="http://schemas.microsoft.com/office/drawing/2014/main" id="{B7621BF2-F130-4E17-8310-D2392DBA789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r="33485"/>
            <a:stretch/>
          </p:blipFill>
          <p:spPr bwMode="auto">
            <a:xfrm>
              <a:off x="5067302" y="3687453"/>
              <a:ext cx="1790699" cy="179474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91D4EDC-BE66-41F0-934C-E01CB6C6D9AF}"/>
                </a:ext>
              </a:extLst>
            </p:cNvPr>
            <p:cNvSpPr txBox="1"/>
            <p:nvPr/>
          </p:nvSpPr>
          <p:spPr>
            <a:xfrm>
              <a:off x="5021705" y="4495332"/>
              <a:ext cx="325730" cy="369332"/>
            </a:xfrm>
            <a:prstGeom prst="rect">
              <a:avLst/>
            </a:prstGeom>
            <a:noFill/>
          </p:spPr>
          <p:txBody>
            <a:bodyPr wrap="none" rtlCol="0">
              <a:spAutoFit/>
            </a:bodyPr>
            <a:lstStyle/>
            <a:p>
              <a:r>
                <a:rPr lang="en-US" dirty="0">
                  <a:solidFill>
                    <a:schemeClr val="bg1"/>
                  </a:solidFill>
                  <a:latin typeface="Arial" panose="020B0604020202020204" pitchFamily="34" charset="0"/>
                  <a:cs typeface="Arial" panose="020B0604020202020204" pitchFamily="34" charset="0"/>
                </a:rPr>
                <a:t>F</a:t>
              </a:r>
            </a:p>
          </p:txBody>
        </p:sp>
      </p:grpSp>
      <p:sp>
        <p:nvSpPr>
          <p:cNvPr id="9" name="TextBox 8">
            <a:extLst>
              <a:ext uri="{FF2B5EF4-FFF2-40B4-BE49-F238E27FC236}">
                <a16:creationId xmlns:a16="http://schemas.microsoft.com/office/drawing/2014/main" id="{05586DEA-9CB8-463B-A16E-AB87A47D7351}"/>
              </a:ext>
            </a:extLst>
          </p:cNvPr>
          <p:cNvSpPr txBox="1"/>
          <p:nvPr/>
        </p:nvSpPr>
        <p:spPr>
          <a:xfrm>
            <a:off x="5842336" y="6133580"/>
            <a:ext cx="6499705" cy="892552"/>
          </a:xfrm>
          <a:prstGeom prst="rect">
            <a:avLst/>
          </a:prstGeom>
          <a:noFill/>
        </p:spPr>
        <p:txBody>
          <a:bodyPr wrap="square" rtlCol="0">
            <a:spAutoFit/>
          </a:bodyPr>
          <a:lstStyle/>
          <a:p>
            <a:pPr algn="ctr"/>
            <a:r>
              <a:rPr lang="en-US" sz="1600" dirty="0">
                <a:latin typeface="+mj-lt"/>
              </a:rPr>
              <a:t>Modified from Hedlund, Palmer, Sutcliffe, and Venter (under review)</a:t>
            </a:r>
          </a:p>
          <a:p>
            <a:pPr algn="ctr"/>
            <a:r>
              <a:rPr lang="en-US" sz="1600" dirty="0">
                <a:latin typeface="+mj-lt"/>
              </a:rPr>
              <a:t> It’s time for a new type of type to facilitate naming the microbial world.</a:t>
            </a:r>
          </a:p>
          <a:p>
            <a:pPr algn="ctr"/>
            <a:endParaRPr lang="en-US" sz="2000" dirty="0">
              <a:latin typeface="+mj-lt"/>
            </a:endParaRPr>
          </a:p>
        </p:txBody>
      </p:sp>
    </p:spTree>
    <p:extLst>
      <p:ext uri="{BB962C8B-B14F-4D97-AF65-F5344CB8AC3E}">
        <p14:creationId xmlns:p14="http://schemas.microsoft.com/office/powerpoint/2010/main" val="2816384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7" name="Picture 6" descr="Graphical user interface, text, application, Word&#10;&#10;Description automatically generated"/>
          <p:cNvPicPr>
            <a:picLocks noChangeAspect="1"/>
          </p:cNvPicPr>
          <p:nvPr/>
        </p:nvPicPr>
        <p:blipFill>
          <a:blip r:embed="rId3"/>
          <a:srcRect l="8333" t="11481" r="13141" b="34056"/>
          <a:stretch/>
        </p:blipFill>
        <p:spPr bwMode="auto">
          <a:xfrm>
            <a:off x="1193303" y="1269830"/>
            <a:ext cx="9173537" cy="3578895"/>
          </a:xfrm>
          <a:prstGeom prst="rect">
            <a:avLst/>
          </a:prstGeom>
          <a:ln>
            <a:noFill/>
          </a:ln>
          <a:effectLst>
            <a:softEdge rad="112500"/>
          </a:effectLst>
        </p:spPr>
      </p:pic>
      <p:grpSp>
        <p:nvGrpSpPr>
          <p:cNvPr id="2" name="Group 1">
            <a:extLst>
              <a:ext uri="{FF2B5EF4-FFF2-40B4-BE49-F238E27FC236}">
                <a16:creationId xmlns:a16="http://schemas.microsoft.com/office/drawing/2014/main" id="{DFFAF5EC-CD60-EF40-9ACB-6E982A3471E3}"/>
              </a:ext>
            </a:extLst>
          </p:cNvPr>
          <p:cNvGrpSpPr/>
          <p:nvPr/>
        </p:nvGrpSpPr>
        <p:grpSpPr>
          <a:xfrm>
            <a:off x="273474" y="4940208"/>
            <a:ext cx="11488954" cy="1533138"/>
            <a:chOff x="273474" y="4940208"/>
            <a:chExt cx="11488954" cy="1533138"/>
          </a:xfrm>
        </p:grpSpPr>
        <p:pic>
          <p:nvPicPr>
            <p:cNvPr id="1026" name="Picture 2" descr="German Collection of Microorganisms and Cell Cultures GmbH: Strain Deposit"/>
            <p:cNvPicPr>
              <a:picLocks noChangeAspect="1" noChangeArrowheads="1"/>
            </p:cNvPicPr>
            <p:nvPr/>
          </p:nvPicPr>
          <p:blipFill>
            <a:blip r:embed="rId4"/>
            <a:stretch/>
          </p:blipFill>
          <p:spPr bwMode="auto">
            <a:xfrm>
              <a:off x="9563256" y="4940208"/>
              <a:ext cx="2199172" cy="153313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8" name="Content Placeholder 2"/>
            <p:cNvSpPr txBox="1"/>
            <p:nvPr/>
          </p:nvSpPr>
          <p:spPr bwMode="auto">
            <a:xfrm>
              <a:off x="273474" y="4940208"/>
              <a:ext cx="8987012" cy="1533138"/>
            </a:xfrm>
            <a:prstGeom prst="rect">
              <a:avLst/>
            </a:prstGeom>
          </p:spPr>
          <p:txBody>
            <a:bodyPr vert="horz" lIns="91440" tIns="45720" rIns="91440" bIns="45720" rtlCol="0" anchor="ctr">
              <a:noAutofit/>
            </a:bodyPr>
            <a:lstStyle>
              <a:lvl1pPr marL="342900" indent="-342900" algn="l" defTabSz="914400">
                <a:spcBef>
                  <a:spcPts val="0"/>
                </a:spcBef>
                <a:buFont typeface="Arial"/>
                <a:buChar char="•"/>
                <a:defRPr sz="3200">
                  <a:solidFill>
                    <a:schemeClr val="tx1"/>
                  </a:solidFill>
                  <a:latin typeface="+mn-lt"/>
                  <a:ea typeface="+mn-ea"/>
                  <a:cs typeface="+mn-cs"/>
                </a:defRPr>
              </a:lvl1pPr>
              <a:lvl2pPr marL="742950" indent="-285750" algn="l" defTabSz="914400">
                <a:spcBef>
                  <a:spcPts val="0"/>
                </a:spcBef>
                <a:buFont typeface="Arial"/>
                <a:buChar char="–"/>
                <a:defRPr sz="2800">
                  <a:solidFill>
                    <a:schemeClr val="tx1"/>
                  </a:solidFill>
                  <a:latin typeface="+mn-lt"/>
                  <a:ea typeface="+mn-ea"/>
                  <a:cs typeface="+mn-cs"/>
                </a:defRPr>
              </a:lvl2pPr>
              <a:lvl3pPr marL="1143000" indent="-228600" algn="l" defTabSz="914400">
                <a:spcBef>
                  <a:spcPts val="0"/>
                </a:spcBef>
                <a:buFont typeface="Arial"/>
                <a:buChar char="•"/>
                <a:defRPr sz="2400">
                  <a:solidFill>
                    <a:schemeClr val="tx1"/>
                  </a:solidFill>
                  <a:latin typeface="+mn-lt"/>
                  <a:ea typeface="+mn-ea"/>
                  <a:cs typeface="+mn-cs"/>
                </a:defRPr>
              </a:lvl3pPr>
              <a:lvl4pPr marL="1600200" indent="-228600" algn="l" defTabSz="914400">
                <a:spcBef>
                  <a:spcPts val="0"/>
                </a:spcBef>
                <a:buFont typeface="Arial"/>
                <a:buChar char="–"/>
                <a:defRPr sz="2000">
                  <a:solidFill>
                    <a:schemeClr val="tx1"/>
                  </a:solidFill>
                  <a:latin typeface="+mn-lt"/>
                  <a:ea typeface="+mn-ea"/>
                  <a:cs typeface="+mn-cs"/>
                </a:defRPr>
              </a:lvl4pPr>
              <a:lvl5pPr marL="2057400" indent="-228600" algn="l" defTabSz="914400">
                <a:spcBef>
                  <a:spcPts val="0"/>
                </a:spcBef>
                <a:buFont typeface="Arial"/>
                <a:buChar char="»"/>
                <a:defRPr sz="2000">
                  <a:solidFill>
                    <a:schemeClr val="tx1"/>
                  </a:solidFill>
                  <a:latin typeface="+mn-lt"/>
                  <a:ea typeface="+mn-ea"/>
                  <a:cs typeface="+mn-cs"/>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a:lstStyle>
            <a:p>
              <a:pPr marL="0" indent="0" algn="just">
                <a:buNone/>
                <a:defRPr/>
              </a:pPr>
              <a:r>
                <a:rPr lang="en-US" sz="2000" b="1" dirty="0">
                  <a:solidFill>
                    <a:srgbClr val="FF0000"/>
                  </a:solidFill>
                  <a:latin typeface="+mj-lt"/>
                  <a:cs typeface="Times New Roman"/>
                </a:rPr>
                <a:t>And here’s the rub:</a:t>
              </a:r>
            </a:p>
            <a:p>
              <a:pPr marL="0" indent="0" algn="just">
                <a:buNone/>
                <a:defRPr/>
              </a:pPr>
              <a:endParaRPr lang="en-US" sz="1800" dirty="0">
                <a:cs typeface="Times New Roman"/>
              </a:endParaRPr>
            </a:p>
            <a:p>
              <a:pPr marL="0" indent="0" algn="just">
                <a:buNone/>
                <a:defRPr/>
              </a:pPr>
              <a:r>
                <a:rPr lang="en-US" sz="1800" dirty="0">
                  <a:cs typeface="Times New Roman"/>
                </a:rPr>
                <a:t>As of January 2001 </a:t>
              </a:r>
              <a:r>
                <a:rPr lang="en-US" sz="1800" dirty="0">
                  <a:latin typeface="+mj-lt"/>
                  <a:cs typeface="Times New Roman"/>
                </a:rPr>
                <a:t>the description of a new species…must include designation of a type </a:t>
              </a:r>
              <a:r>
                <a:rPr lang="en-US" sz="1800" b="1" dirty="0">
                  <a:latin typeface="+mj-lt"/>
                  <a:cs typeface="Times New Roman"/>
                </a:rPr>
                <a:t>strain (</a:t>
              </a:r>
              <a:r>
                <a:rPr lang="en-US" sz="1800" b="1" dirty="0">
                  <a:solidFill>
                    <a:srgbClr val="FF0000"/>
                  </a:solidFill>
                  <a:latin typeface="+mj-lt"/>
                  <a:cs typeface="Times New Roman"/>
                </a:rPr>
                <a:t>pure culture</a:t>
              </a:r>
              <a:r>
                <a:rPr lang="en-US" sz="1800" b="1" dirty="0">
                  <a:latin typeface="+mj-lt"/>
                  <a:cs typeface="Times New Roman"/>
                </a:rPr>
                <a:t>)</a:t>
              </a:r>
              <a:r>
                <a:rPr lang="en-US" sz="1800" dirty="0">
                  <a:latin typeface="+mj-lt"/>
                  <a:cs typeface="Times New Roman"/>
                </a:rPr>
                <a:t>…</a:t>
              </a:r>
              <a:r>
                <a:rPr lang="en-US" sz="1800" b="1" dirty="0">
                  <a:latin typeface="+mj-lt"/>
                  <a:cs typeface="Times New Roman"/>
                </a:rPr>
                <a:t>deposited in at least two publicly accessible culture collections in different countries</a:t>
              </a:r>
              <a:r>
                <a:rPr lang="en-US" sz="1800" dirty="0">
                  <a:latin typeface="+mj-lt"/>
                  <a:cs typeface="Times New Roman"/>
                </a:rPr>
                <a:t>…must be available. </a:t>
              </a:r>
              <a:endParaRPr sz="1800" dirty="0">
                <a:latin typeface="+mj-lt"/>
              </a:endParaRPr>
            </a:p>
          </p:txBody>
        </p:sp>
      </p:grpSp>
      <p:sp>
        <p:nvSpPr>
          <p:cNvPr id="11" name="TextBox 10">
            <a:extLst>
              <a:ext uri="{FF2B5EF4-FFF2-40B4-BE49-F238E27FC236}">
                <a16:creationId xmlns:a16="http://schemas.microsoft.com/office/drawing/2014/main" id="{E0FE0A0E-4C42-6445-9602-728B16C66551}"/>
              </a:ext>
            </a:extLst>
          </p:cNvPr>
          <p:cNvSpPr txBox="1"/>
          <p:nvPr/>
        </p:nvSpPr>
        <p:spPr>
          <a:xfrm>
            <a:off x="463595" y="384654"/>
            <a:ext cx="11264809" cy="584775"/>
          </a:xfrm>
          <a:prstGeom prst="rect">
            <a:avLst/>
          </a:prstGeom>
          <a:noFill/>
        </p:spPr>
        <p:txBody>
          <a:bodyPr wrap="square" rtlCol="0">
            <a:spAutoFit/>
          </a:bodyPr>
          <a:lstStyle/>
          <a:p>
            <a:pPr algn="ctr"/>
            <a:r>
              <a:rPr lang="en-US" sz="3200" dirty="0">
                <a:latin typeface="+mj-lt"/>
              </a:rPr>
              <a:t>For bacteria and archaea, we use the </a:t>
            </a:r>
            <a:r>
              <a:rPr lang="en-US" sz="3200" b="1" dirty="0">
                <a:solidFill>
                  <a:srgbClr val="FF0000"/>
                </a:solidFill>
                <a:latin typeface="+mj-lt"/>
              </a:rPr>
              <a:t>Prokaryotic Code (ICNP):</a:t>
            </a:r>
            <a:endParaRPr lang="en-US" sz="2800" b="1" dirty="0">
              <a:solidFill>
                <a:srgbClr val="FF0000"/>
              </a:solidFill>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2" name="Picture 1"/>
          <p:cNvPicPr>
            <a:picLocks noChangeAspect="1"/>
          </p:cNvPicPr>
          <p:nvPr/>
        </p:nvPicPr>
        <p:blipFill>
          <a:blip r:embed="rId2"/>
          <a:stretch/>
        </p:blipFill>
        <p:spPr bwMode="auto">
          <a:xfrm>
            <a:off x="6482663" y="1607880"/>
            <a:ext cx="4944195" cy="4432727"/>
          </a:xfrm>
          <a:prstGeom prst="rect">
            <a:avLst/>
          </a:prstGeom>
        </p:spPr>
      </p:pic>
      <p:sp>
        <p:nvSpPr>
          <p:cNvPr id="7" name="Rectangle 55"/>
          <p:cNvSpPr>
            <a:spLocks noChangeArrowheads="1"/>
          </p:cNvSpPr>
          <p:nvPr/>
        </p:nvSpPr>
        <p:spPr bwMode="auto">
          <a:xfrm>
            <a:off x="10191275" y="1547720"/>
            <a:ext cx="1700178" cy="253916"/>
          </a:xfrm>
          <a:prstGeom prst="rect">
            <a:avLst/>
          </a:prstGeom>
          <a:noFill/>
          <a:ln>
            <a:noFill/>
          </a:ln>
        </p:spPr>
        <p:txBody>
          <a:bodyPr wrap="square">
            <a:spAutoFit/>
          </a:bodyPr>
          <a:lstStyle>
            <a:lvl1pPr>
              <a:spcBef>
                <a:spcPts val="0"/>
              </a:spcBef>
              <a:buChar char="•"/>
              <a:defRPr sz="3200">
                <a:solidFill>
                  <a:schemeClr val="tx1"/>
                </a:solidFill>
                <a:latin typeface="Arial"/>
              </a:defRPr>
            </a:lvl1pPr>
            <a:lvl2pPr marL="742950" indent="-285750">
              <a:spcBef>
                <a:spcPts val="0"/>
              </a:spcBef>
              <a:buChar char="–"/>
              <a:defRPr sz="2800">
                <a:solidFill>
                  <a:schemeClr val="tx1"/>
                </a:solidFill>
                <a:latin typeface="Arial"/>
              </a:defRPr>
            </a:lvl2pPr>
            <a:lvl3pPr marL="1143000" indent="-228600">
              <a:spcBef>
                <a:spcPts val="0"/>
              </a:spcBef>
              <a:buChar char="•"/>
              <a:defRPr sz="2400">
                <a:solidFill>
                  <a:schemeClr val="tx1"/>
                </a:solidFill>
                <a:latin typeface="Arial"/>
              </a:defRPr>
            </a:lvl3pPr>
            <a:lvl4pPr marL="1600200" indent="-228600">
              <a:spcBef>
                <a:spcPts val="0"/>
              </a:spcBef>
              <a:buChar char="–"/>
              <a:defRPr sz="2000">
                <a:solidFill>
                  <a:schemeClr val="tx1"/>
                </a:solidFill>
                <a:latin typeface="Arial"/>
              </a:defRPr>
            </a:lvl4pPr>
            <a:lvl5pPr marL="2057400" indent="-228600">
              <a:spcBef>
                <a:spcPts val="0"/>
              </a:spcBef>
              <a:buChar char="»"/>
              <a:defRPr sz="2000">
                <a:solidFill>
                  <a:schemeClr val="tx1"/>
                </a:solidFill>
                <a:latin typeface="Arial"/>
              </a:defRPr>
            </a:lvl5pPr>
            <a:lvl6pPr marL="2514600" indent="-228600">
              <a:spcBef>
                <a:spcPts val="0"/>
              </a:spcBef>
              <a:spcAft>
                <a:spcPts val="0"/>
              </a:spcAft>
              <a:buChar char="»"/>
              <a:defRPr sz="2000">
                <a:solidFill>
                  <a:schemeClr val="tx1"/>
                </a:solidFill>
                <a:latin typeface="Arial"/>
              </a:defRPr>
            </a:lvl6pPr>
            <a:lvl7pPr marL="2971800" indent="-228600">
              <a:spcBef>
                <a:spcPts val="0"/>
              </a:spcBef>
              <a:spcAft>
                <a:spcPts val="0"/>
              </a:spcAft>
              <a:buChar char="»"/>
              <a:defRPr sz="2000">
                <a:solidFill>
                  <a:schemeClr val="tx1"/>
                </a:solidFill>
                <a:latin typeface="Arial"/>
              </a:defRPr>
            </a:lvl7pPr>
            <a:lvl8pPr marL="3429000" indent="-228600">
              <a:spcBef>
                <a:spcPts val="0"/>
              </a:spcBef>
              <a:spcAft>
                <a:spcPts val="0"/>
              </a:spcAft>
              <a:buChar char="»"/>
              <a:defRPr sz="2000">
                <a:solidFill>
                  <a:schemeClr val="tx1"/>
                </a:solidFill>
                <a:latin typeface="Arial"/>
              </a:defRPr>
            </a:lvl8pPr>
            <a:lvl9pPr marL="3886200" indent="-228600">
              <a:spcBef>
                <a:spcPts val="0"/>
              </a:spcBef>
              <a:spcAft>
                <a:spcPts val="0"/>
              </a:spcAft>
              <a:buChar char="»"/>
              <a:defRPr sz="2000">
                <a:solidFill>
                  <a:schemeClr val="tx1"/>
                </a:solidFill>
                <a:latin typeface="Arial"/>
              </a:defRPr>
            </a:lvl9pPr>
          </a:lstStyle>
          <a:p>
            <a:pPr>
              <a:buNone/>
              <a:defRPr/>
            </a:pPr>
            <a:r>
              <a:rPr lang="en-US" sz="1050">
                <a:solidFill>
                  <a:srgbClr val="000000"/>
                </a:solidFill>
                <a:latin typeface="Calibri"/>
                <a:cs typeface="Arial"/>
              </a:rPr>
              <a:t>Baker &amp; Dick 2012 </a:t>
            </a:r>
            <a:r>
              <a:rPr lang="en-US" sz="1050" i="1">
                <a:solidFill>
                  <a:srgbClr val="000000"/>
                </a:solidFill>
                <a:latin typeface="Calibri"/>
                <a:cs typeface="Arial"/>
              </a:rPr>
              <a:t>Microbe</a:t>
            </a:r>
            <a:endParaRPr/>
          </a:p>
        </p:txBody>
      </p:sp>
      <p:sp>
        <p:nvSpPr>
          <p:cNvPr id="5" name="Content Placeholder 4"/>
          <p:cNvSpPr>
            <a:spLocks noGrp="1"/>
          </p:cNvSpPr>
          <p:nvPr>
            <p:ph idx="1"/>
          </p:nvPr>
        </p:nvSpPr>
        <p:spPr bwMode="auto">
          <a:xfrm>
            <a:off x="637083" y="1801071"/>
            <a:ext cx="4995814" cy="3842524"/>
          </a:xfrm>
        </p:spPr>
        <p:txBody>
          <a:bodyPr>
            <a:normAutofit/>
          </a:bodyPr>
          <a:lstStyle/>
          <a:p>
            <a:pPr marL="0" indent="0">
              <a:buNone/>
              <a:defRPr/>
            </a:pPr>
            <a:r>
              <a:rPr lang="en-US" sz="2400" dirty="0">
                <a:latin typeface="+mj-lt"/>
                <a:cs typeface="Times New Roman"/>
              </a:rPr>
              <a:t>~14,000 </a:t>
            </a:r>
            <a:r>
              <a:rPr lang="en-US" sz="2400" b="1" dirty="0">
                <a:latin typeface="+mj-lt"/>
                <a:cs typeface="Times New Roman"/>
              </a:rPr>
              <a:t>species</a:t>
            </a:r>
            <a:r>
              <a:rPr lang="en-US" sz="2400" dirty="0">
                <a:latin typeface="+mj-lt"/>
                <a:cs typeface="Times New Roman"/>
              </a:rPr>
              <a:t> validly named </a:t>
            </a:r>
            <a:r>
              <a:rPr lang="en-US" sz="2000" dirty="0">
                <a:latin typeface="+mj-lt"/>
                <a:cs typeface="Times New Roman"/>
              </a:rPr>
              <a:t>(LPSN)</a:t>
            </a:r>
            <a:endParaRPr sz="2000" dirty="0">
              <a:latin typeface="+mj-lt"/>
            </a:endParaRPr>
          </a:p>
          <a:p>
            <a:pPr marL="0" indent="0">
              <a:buNone/>
              <a:defRPr/>
            </a:pPr>
            <a:r>
              <a:rPr lang="en-US" sz="2400" dirty="0">
                <a:latin typeface="+mj-lt"/>
                <a:cs typeface="Times New Roman"/>
              </a:rPr>
              <a:t>&lt;1% of total estimated species</a:t>
            </a:r>
            <a:endParaRPr sz="2400" dirty="0">
              <a:latin typeface="+mj-lt"/>
            </a:endParaRPr>
          </a:p>
          <a:p>
            <a:pPr marL="0" indent="0">
              <a:buNone/>
              <a:defRPr/>
            </a:pPr>
            <a:endParaRPr lang="en-US" sz="2400" dirty="0">
              <a:latin typeface="+mj-lt"/>
              <a:cs typeface="Times New Roman"/>
            </a:endParaRPr>
          </a:p>
          <a:p>
            <a:pPr marL="0" indent="0">
              <a:buNone/>
              <a:defRPr/>
            </a:pPr>
            <a:r>
              <a:rPr lang="en-US" sz="2400" dirty="0">
                <a:latin typeface="+mj-lt"/>
                <a:cs typeface="Times New Roman"/>
              </a:rPr>
              <a:t>~149 </a:t>
            </a:r>
            <a:r>
              <a:rPr lang="en-US" sz="2400" b="1" dirty="0">
                <a:latin typeface="+mj-lt"/>
                <a:cs typeface="Times New Roman"/>
              </a:rPr>
              <a:t>bacterial phyla </a:t>
            </a:r>
            <a:endParaRPr sz="2400" dirty="0">
              <a:latin typeface="+mj-lt"/>
            </a:endParaRPr>
          </a:p>
          <a:p>
            <a:pPr marL="0" indent="0">
              <a:buNone/>
              <a:defRPr/>
            </a:pPr>
            <a:r>
              <a:rPr lang="en-US" sz="2400" dirty="0">
                <a:latin typeface="+mj-lt"/>
                <a:cs typeface="Times New Roman"/>
              </a:rPr>
              <a:t>~46 with pure cultures </a:t>
            </a:r>
            <a:r>
              <a:rPr lang="en-US" sz="2000" dirty="0">
                <a:latin typeface="+mj-lt"/>
                <a:cs typeface="Times New Roman"/>
              </a:rPr>
              <a:t>(GTDB 06-RS202)</a:t>
            </a:r>
            <a:endParaRPr sz="2000" dirty="0">
              <a:latin typeface="+mj-lt"/>
            </a:endParaRPr>
          </a:p>
          <a:p>
            <a:pPr marL="0" indent="0">
              <a:buNone/>
              <a:defRPr/>
            </a:pPr>
            <a:endParaRPr lang="en-US" sz="2400" dirty="0">
              <a:latin typeface="+mj-lt"/>
              <a:cs typeface="Times New Roman"/>
            </a:endParaRPr>
          </a:p>
          <a:p>
            <a:pPr marL="0" indent="0">
              <a:buNone/>
              <a:defRPr/>
            </a:pPr>
            <a:r>
              <a:rPr lang="en-US" sz="2400" dirty="0">
                <a:latin typeface="+mj-lt"/>
                <a:cs typeface="Times New Roman"/>
              </a:rPr>
              <a:t>~20 </a:t>
            </a:r>
            <a:r>
              <a:rPr lang="en-US" sz="2400" b="1" dirty="0">
                <a:latin typeface="+mj-lt"/>
                <a:cs typeface="Times New Roman"/>
              </a:rPr>
              <a:t>archaeal phyla</a:t>
            </a:r>
            <a:endParaRPr sz="2400" dirty="0">
              <a:latin typeface="+mj-lt"/>
            </a:endParaRPr>
          </a:p>
          <a:p>
            <a:pPr marL="0" indent="0">
              <a:lnSpc>
                <a:spcPct val="100000"/>
              </a:lnSpc>
              <a:spcBef>
                <a:spcPts val="0"/>
              </a:spcBef>
              <a:buNone/>
              <a:defRPr/>
            </a:pPr>
            <a:r>
              <a:rPr lang="en-US" sz="2400" dirty="0">
                <a:latin typeface="+mj-lt"/>
                <a:cs typeface="Times New Roman"/>
              </a:rPr>
              <a:t>4 with pure cultures </a:t>
            </a:r>
            <a:r>
              <a:rPr lang="en-US" sz="2000" dirty="0">
                <a:solidFill>
                  <a:prstClr val="black"/>
                </a:solidFill>
                <a:latin typeface="+mj-lt"/>
                <a:ea typeface="Arial"/>
                <a:cs typeface="Times New Roman"/>
              </a:rPr>
              <a:t>(GTDB 06-RS202)</a:t>
            </a:r>
          </a:p>
        </p:txBody>
      </p:sp>
      <p:sp>
        <p:nvSpPr>
          <p:cNvPr id="10" name="Title 1"/>
          <p:cNvSpPr>
            <a:spLocks noGrp="1"/>
          </p:cNvSpPr>
          <p:nvPr>
            <p:ph type="title"/>
          </p:nvPr>
        </p:nvSpPr>
        <p:spPr bwMode="auto">
          <a:xfrm>
            <a:off x="356754" y="245454"/>
            <a:ext cx="11159837" cy="1162241"/>
          </a:xfrm>
        </p:spPr>
        <p:txBody>
          <a:bodyPr>
            <a:normAutofit fontScale="90000"/>
          </a:bodyPr>
          <a:lstStyle/>
          <a:p>
            <a:pPr algn="ctr">
              <a:defRPr/>
            </a:pPr>
            <a:r>
              <a:rPr lang="en-US" sz="3600" b="1" dirty="0">
                <a:cs typeface="Times New Roman"/>
              </a:rPr>
              <a:t>The problem: </a:t>
            </a:r>
            <a:br>
              <a:rPr lang="en-US" sz="3600" b="1" dirty="0">
                <a:cs typeface="Times New Roman"/>
              </a:rPr>
            </a:br>
            <a:r>
              <a:rPr lang="en-US" sz="3100" dirty="0">
                <a:cs typeface="Times New Roman"/>
              </a:rPr>
              <a:t>Most prokaryotes have not been brought into pure culture</a:t>
            </a:r>
            <a:br>
              <a:rPr lang="en-US" sz="3100" dirty="0">
                <a:cs typeface="Times New Roman"/>
              </a:rPr>
            </a:br>
            <a:r>
              <a:rPr lang="en-US" sz="3100" dirty="0">
                <a:cs typeface="Times New Roman"/>
              </a:rPr>
              <a:t>so most cannot be </a:t>
            </a:r>
            <a:r>
              <a:rPr lang="en-US" sz="3100" dirty="0">
                <a:solidFill>
                  <a:srgbClr val="FF0000"/>
                </a:solidFill>
                <a:cs typeface="Times New Roman"/>
              </a:rPr>
              <a:t>validly</a:t>
            </a:r>
            <a:r>
              <a:rPr lang="en-US" sz="3100" dirty="0">
                <a:cs typeface="Times New Roman"/>
              </a:rPr>
              <a:t> named under the ICNP</a:t>
            </a:r>
            <a:endParaRPr dirty="0"/>
          </a:p>
        </p:txBody>
      </p:sp>
      <p:pic>
        <p:nvPicPr>
          <p:cNvPr id="12" name="Picture 11"/>
          <p:cNvPicPr>
            <a:picLocks noChangeAspect="1"/>
          </p:cNvPicPr>
          <p:nvPr/>
        </p:nvPicPr>
        <p:blipFill>
          <a:blip r:embed="rId2"/>
          <a:srcRect r="63185" b="90953"/>
          <a:stretch/>
        </p:blipFill>
        <p:spPr bwMode="auto">
          <a:xfrm>
            <a:off x="8698360" y="5841701"/>
            <a:ext cx="3193094" cy="703477"/>
          </a:xfrm>
          <a:prstGeom prst="rect">
            <a:avLst/>
          </a:prstGeom>
        </p:spPr>
      </p:pic>
      <p:sp>
        <p:nvSpPr>
          <p:cNvPr id="6" name="Rectangle 5"/>
          <p:cNvSpPr/>
          <p:nvPr/>
        </p:nvSpPr>
        <p:spPr bwMode="auto">
          <a:xfrm>
            <a:off x="6254088" y="1607880"/>
            <a:ext cx="2047701" cy="379744"/>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algn="ctr" defTabSz="685800">
              <a:defRPr/>
            </a:pPr>
            <a:endParaRPr lang="en-US" sz="2100">
              <a:latin typeface="Times New Roman"/>
            </a:endParaRPr>
          </a:p>
        </p:txBody>
      </p:sp>
      <p:sp>
        <p:nvSpPr>
          <p:cNvPr id="13" name="Content Placeholder 4">
            <a:extLst>
              <a:ext uri="{FF2B5EF4-FFF2-40B4-BE49-F238E27FC236}">
                <a16:creationId xmlns:a16="http://schemas.microsoft.com/office/drawing/2014/main" id="{82EA02F8-B89F-CA48-ACDB-5F75232C49F1}"/>
              </a:ext>
            </a:extLst>
          </p:cNvPr>
          <p:cNvSpPr txBox="1">
            <a:spLocks/>
          </p:cNvSpPr>
          <p:nvPr/>
        </p:nvSpPr>
        <p:spPr bwMode="auto">
          <a:xfrm>
            <a:off x="3984756" y="5517202"/>
            <a:ext cx="4995814" cy="12568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endParaRPr lang="en-US" sz="2000" dirty="0">
              <a:solidFill>
                <a:prstClr val="black"/>
              </a:solidFill>
              <a:latin typeface="+mj-lt"/>
              <a:cs typeface="Times New Roman"/>
            </a:endParaRPr>
          </a:p>
          <a:p>
            <a:pPr marL="0" indent="0">
              <a:lnSpc>
                <a:spcPct val="100000"/>
              </a:lnSpc>
              <a:spcBef>
                <a:spcPts val="0"/>
              </a:spcBef>
              <a:buFont typeface="Arial" panose="020B0604020202020204" pitchFamily="34" charset="0"/>
              <a:buNone/>
              <a:defRPr/>
            </a:pPr>
            <a:r>
              <a:rPr lang="en-US" sz="2400" b="1" dirty="0">
                <a:solidFill>
                  <a:prstClr val="black"/>
                </a:solidFill>
                <a:latin typeface="+mj-lt"/>
                <a:cs typeface="Times New Roman"/>
              </a:rPr>
              <a:t>~85% </a:t>
            </a:r>
            <a:r>
              <a:rPr lang="en-US" sz="2400" dirty="0">
                <a:solidFill>
                  <a:prstClr val="black"/>
                </a:solidFill>
                <a:latin typeface="+mj-lt"/>
                <a:cs typeface="Times New Roman"/>
              </a:rPr>
              <a:t>of phylogenetic diversity is uncultured</a:t>
            </a:r>
            <a:endParaRPr lang="en-US" sz="2400" dirty="0">
              <a:latin typeface="+mj-lt"/>
              <a:cs typeface="Times New Roman"/>
            </a:endParaRPr>
          </a:p>
        </p:txBody>
      </p:sp>
    </p:spTree>
    <p:extLst>
      <p:ext uri="{BB962C8B-B14F-4D97-AF65-F5344CB8AC3E}">
        <p14:creationId xmlns:p14="http://schemas.microsoft.com/office/powerpoint/2010/main" val="2420758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0" name="Title 1"/>
          <p:cNvSpPr>
            <a:spLocks noGrp="1"/>
          </p:cNvSpPr>
          <p:nvPr>
            <p:ph type="title"/>
          </p:nvPr>
        </p:nvSpPr>
        <p:spPr bwMode="auto">
          <a:xfrm>
            <a:off x="356754" y="221391"/>
            <a:ext cx="11159837" cy="857250"/>
          </a:xfrm>
        </p:spPr>
        <p:txBody>
          <a:bodyPr>
            <a:normAutofit fontScale="90000"/>
          </a:bodyPr>
          <a:lstStyle/>
          <a:p>
            <a:pPr algn="ctr">
              <a:defRPr/>
            </a:pPr>
            <a:r>
              <a:rPr lang="en-US" sz="3600" b="1" dirty="0">
                <a:cs typeface="Times New Roman"/>
              </a:rPr>
              <a:t>A partial solution (kludge): </a:t>
            </a:r>
            <a:br>
              <a:rPr lang="en-US" sz="3600" b="1" dirty="0">
                <a:cs typeface="Times New Roman"/>
              </a:rPr>
            </a:br>
            <a:r>
              <a:rPr lang="en-US" sz="3100" i="1" dirty="0" err="1">
                <a:solidFill>
                  <a:srgbClr val="FF0000"/>
                </a:solidFill>
                <a:cs typeface="Times New Roman"/>
              </a:rPr>
              <a:t>Candidatus</a:t>
            </a:r>
            <a:r>
              <a:rPr lang="en-US" sz="3100" dirty="0">
                <a:cs typeface="Times New Roman"/>
              </a:rPr>
              <a:t> status (Murray &amp; </a:t>
            </a:r>
            <a:r>
              <a:rPr lang="en-US" sz="3100" dirty="0" err="1">
                <a:cs typeface="Times New Roman"/>
              </a:rPr>
              <a:t>Stackebrandt</a:t>
            </a:r>
            <a:r>
              <a:rPr lang="en-US" sz="3100" dirty="0">
                <a:cs typeface="Times New Roman"/>
              </a:rPr>
              <a:t>, 1995)</a:t>
            </a:r>
            <a:endParaRPr dirty="0">
              <a:solidFill>
                <a:srgbClr val="FF0000"/>
              </a:solidFill>
            </a:endParaRPr>
          </a:p>
        </p:txBody>
      </p:sp>
      <p:sp>
        <p:nvSpPr>
          <p:cNvPr id="6" name="Rectangle 5"/>
          <p:cNvSpPr/>
          <p:nvPr/>
        </p:nvSpPr>
        <p:spPr bwMode="auto">
          <a:xfrm>
            <a:off x="5784857" y="1547720"/>
            <a:ext cx="1718752" cy="379744"/>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algn="ctr" defTabSz="685800">
              <a:defRPr/>
            </a:pPr>
            <a:endParaRPr lang="en-US" sz="2100">
              <a:latin typeface="Times New Roman"/>
            </a:endParaRPr>
          </a:p>
        </p:txBody>
      </p:sp>
      <p:sp>
        <p:nvSpPr>
          <p:cNvPr id="13" name="Content Placeholder 4">
            <a:extLst>
              <a:ext uri="{FF2B5EF4-FFF2-40B4-BE49-F238E27FC236}">
                <a16:creationId xmlns:a16="http://schemas.microsoft.com/office/drawing/2014/main" id="{82EA02F8-B89F-CA48-ACDB-5F75232C49F1}"/>
              </a:ext>
            </a:extLst>
          </p:cNvPr>
          <p:cNvSpPr txBox="1">
            <a:spLocks/>
          </p:cNvSpPr>
          <p:nvPr/>
        </p:nvSpPr>
        <p:spPr bwMode="auto">
          <a:xfrm>
            <a:off x="8118180" y="1466354"/>
            <a:ext cx="3868632" cy="45730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endParaRPr lang="en-US" sz="2000" dirty="0">
              <a:solidFill>
                <a:prstClr val="black"/>
              </a:solidFill>
              <a:latin typeface="+mj-lt"/>
              <a:cs typeface="Times New Roman"/>
            </a:endParaRPr>
          </a:p>
          <a:p>
            <a:pPr marL="0" indent="0">
              <a:lnSpc>
                <a:spcPct val="100000"/>
              </a:lnSpc>
              <a:spcBef>
                <a:spcPts val="0"/>
              </a:spcBef>
              <a:buFont typeface="Arial" panose="020B0604020202020204" pitchFamily="34" charset="0"/>
              <a:buNone/>
              <a:defRPr/>
            </a:pPr>
            <a:r>
              <a:rPr lang="en-US" sz="2400" b="1" dirty="0">
                <a:solidFill>
                  <a:prstClr val="black"/>
                </a:solidFill>
                <a:latin typeface="+mj-lt"/>
                <a:cs typeface="Times New Roman"/>
              </a:rPr>
              <a:t>✅ can be applied to uncultured taxa based on sequence / imaging data</a:t>
            </a:r>
          </a:p>
          <a:p>
            <a:pPr marL="0" indent="0">
              <a:lnSpc>
                <a:spcPct val="100000"/>
              </a:lnSpc>
              <a:spcBef>
                <a:spcPts val="0"/>
              </a:spcBef>
              <a:buFont typeface="Arial" panose="020B0604020202020204" pitchFamily="34" charset="0"/>
              <a:buNone/>
              <a:defRPr/>
            </a:pPr>
            <a:endParaRPr lang="en-US" sz="2400" b="1" dirty="0">
              <a:solidFill>
                <a:prstClr val="black"/>
              </a:solidFill>
              <a:latin typeface="+mj-lt"/>
              <a:cs typeface="Times New Roman"/>
            </a:endParaRPr>
          </a:p>
          <a:p>
            <a:pPr marL="0" indent="0">
              <a:lnSpc>
                <a:spcPct val="100000"/>
              </a:lnSpc>
              <a:spcBef>
                <a:spcPts val="0"/>
              </a:spcBef>
              <a:buFont typeface="Arial" panose="020B0604020202020204" pitchFamily="34" charset="0"/>
              <a:buNone/>
              <a:defRPr/>
            </a:pPr>
            <a:endParaRPr lang="en-US" sz="2400" b="1" dirty="0">
              <a:solidFill>
                <a:prstClr val="black"/>
              </a:solidFill>
              <a:latin typeface="+mj-lt"/>
              <a:cs typeface="Times New Roman"/>
            </a:endParaRPr>
          </a:p>
          <a:p>
            <a:pPr marL="0" indent="0">
              <a:lnSpc>
                <a:spcPct val="100000"/>
              </a:lnSpc>
              <a:spcBef>
                <a:spcPts val="0"/>
              </a:spcBef>
              <a:buFont typeface="Arial" panose="020B0604020202020204" pitchFamily="34" charset="0"/>
              <a:buNone/>
              <a:defRPr/>
            </a:pPr>
            <a:r>
              <a:rPr lang="en-US" sz="2400" b="1" dirty="0">
                <a:solidFill>
                  <a:prstClr val="black"/>
                </a:solidFill>
                <a:latin typeface="+mj-lt"/>
                <a:cs typeface="Times New Roman"/>
              </a:rPr>
              <a:t>❌ only a provisional name</a:t>
            </a:r>
          </a:p>
          <a:p>
            <a:pPr>
              <a:lnSpc>
                <a:spcPct val="100000"/>
              </a:lnSpc>
              <a:spcBef>
                <a:spcPts val="0"/>
              </a:spcBef>
              <a:defRPr/>
            </a:pPr>
            <a:r>
              <a:rPr lang="en-US" sz="2400" b="1" dirty="0">
                <a:solidFill>
                  <a:prstClr val="black"/>
                </a:solidFill>
                <a:latin typeface="+mj-lt"/>
                <a:cs typeface="Times New Roman"/>
              </a:rPr>
              <a:t>Not validly published</a:t>
            </a:r>
          </a:p>
          <a:p>
            <a:pPr>
              <a:lnSpc>
                <a:spcPct val="100000"/>
              </a:lnSpc>
              <a:spcBef>
                <a:spcPts val="0"/>
              </a:spcBef>
              <a:defRPr/>
            </a:pPr>
            <a:r>
              <a:rPr lang="en-US" sz="2400" b="1" dirty="0">
                <a:solidFill>
                  <a:prstClr val="black"/>
                </a:solidFill>
                <a:latin typeface="+mj-lt"/>
                <a:cs typeface="Times New Roman"/>
              </a:rPr>
              <a:t>Doesn’t need to follow the ICNP rules for names</a:t>
            </a:r>
          </a:p>
          <a:p>
            <a:pPr>
              <a:lnSpc>
                <a:spcPct val="100000"/>
              </a:lnSpc>
              <a:spcBef>
                <a:spcPts val="0"/>
              </a:spcBef>
              <a:defRPr/>
            </a:pPr>
            <a:r>
              <a:rPr lang="en-US" sz="2400" b="1" dirty="0">
                <a:solidFill>
                  <a:prstClr val="black"/>
                </a:solidFill>
                <a:cs typeface="Times New Roman"/>
              </a:rPr>
              <a:t>No priority </a:t>
            </a:r>
            <a:r>
              <a:rPr lang="en-US" sz="2400" dirty="0">
                <a:solidFill>
                  <a:prstClr val="black"/>
                </a:solidFill>
                <a:cs typeface="Times New Roman"/>
              </a:rPr>
              <a:t>(can be renamed)</a:t>
            </a:r>
            <a:endParaRPr lang="en-US" sz="2400" b="1" dirty="0">
              <a:solidFill>
                <a:prstClr val="black"/>
              </a:solidFill>
              <a:cs typeface="Times New Roman"/>
            </a:endParaRPr>
          </a:p>
          <a:p>
            <a:pPr marL="0" indent="0">
              <a:lnSpc>
                <a:spcPct val="100000"/>
              </a:lnSpc>
              <a:spcBef>
                <a:spcPts val="0"/>
              </a:spcBef>
              <a:buFont typeface="Arial" panose="020B0604020202020204" pitchFamily="34" charset="0"/>
              <a:buNone/>
              <a:defRPr/>
            </a:pPr>
            <a:endParaRPr lang="en-US" sz="2400" dirty="0">
              <a:latin typeface="+mj-lt"/>
              <a:cs typeface="Times New Roman"/>
            </a:endParaRPr>
          </a:p>
        </p:txBody>
      </p:sp>
      <p:pic>
        <p:nvPicPr>
          <p:cNvPr id="9" name="Picture 8" descr="Text, letter&#10;&#10;Description automatically generated">
            <a:extLst>
              <a:ext uri="{FF2B5EF4-FFF2-40B4-BE49-F238E27FC236}">
                <a16:creationId xmlns:a16="http://schemas.microsoft.com/office/drawing/2014/main" id="{FCB00DF5-4AD9-314C-A381-F19ABD5AF632}"/>
              </a:ext>
            </a:extLst>
          </p:cNvPr>
          <p:cNvPicPr>
            <a:picLocks noChangeAspect="1"/>
          </p:cNvPicPr>
          <p:nvPr/>
        </p:nvPicPr>
        <p:blipFill>
          <a:blip r:embed="rId3"/>
          <a:stretch>
            <a:fillRect/>
          </a:stretch>
        </p:blipFill>
        <p:spPr>
          <a:xfrm>
            <a:off x="205188" y="1326329"/>
            <a:ext cx="7568389" cy="5310280"/>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4" name="Picture 3"/>
          <p:cNvPicPr>
            <a:picLocks noChangeAspect="1"/>
          </p:cNvPicPr>
          <p:nvPr/>
        </p:nvPicPr>
        <p:blipFill rotWithShape="1">
          <a:blip r:embed="rId2"/>
          <a:srcRect l="42500" t="38999" r="42500" b="36418"/>
          <a:stretch/>
        </p:blipFill>
        <p:spPr bwMode="auto">
          <a:xfrm>
            <a:off x="456335" y="1219913"/>
            <a:ext cx="7518757" cy="2800350"/>
          </a:xfrm>
          <a:prstGeom prst="rect">
            <a:avLst/>
          </a:prstGeom>
          <a:ln>
            <a:noFill/>
          </a:ln>
          <a:effectLst>
            <a:outerShdw blurRad="292100" dist="139700" dir="2700000" algn="tl" rotWithShape="0">
              <a:srgbClr val="333333">
                <a:alpha val="65000"/>
              </a:srgbClr>
            </a:outerShdw>
          </a:effectLst>
        </p:spPr>
      </p:pic>
      <p:pic>
        <p:nvPicPr>
          <p:cNvPr id="2050" name="Picture 2" descr="Editor spotlight: Meet Dr William (Barny) Whitman | Hindawi"/>
          <p:cNvPicPr>
            <a:picLocks noChangeAspect="1" noChangeArrowheads="1"/>
          </p:cNvPicPr>
          <p:nvPr/>
        </p:nvPicPr>
        <p:blipFill>
          <a:blip r:embed="rId3"/>
          <a:stretch/>
        </p:blipFill>
        <p:spPr bwMode="auto">
          <a:xfrm>
            <a:off x="8241014" y="1219913"/>
            <a:ext cx="3494651" cy="2329767"/>
          </a:xfrm>
          <a:prstGeom prst="rect">
            <a:avLst/>
          </a:prstGeom>
          <a:ln>
            <a:noFill/>
          </a:ln>
          <a:effectLst>
            <a:softEdge rad="112500"/>
          </a:effectLst>
        </p:spPr>
      </p:pic>
      <p:sp>
        <p:nvSpPr>
          <p:cNvPr id="9" name="Title 1">
            <a:extLst>
              <a:ext uri="{FF2B5EF4-FFF2-40B4-BE49-F238E27FC236}">
                <a16:creationId xmlns:a16="http://schemas.microsoft.com/office/drawing/2014/main" id="{BC1086A5-4D48-C147-A01B-98B093E3B36C}"/>
              </a:ext>
            </a:extLst>
          </p:cNvPr>
          <p:cNvSpPr>
            <a:spLocks noGrp="1"/>
          </p:cNvSpPr>
          <p:nvPr>
            <p:ph type="title"/>
          </p:nvPr>
        </p:nvSpPr>
        <p:spPr bwMode="auto">
          <a:xfrm>
            <a:off x="477981" y="186992"/>
            <a:ext cx="11159837" cy="857250"/>
          </a:xfrm>
        </p:spPr>
        <p:txBody>
          <a:bodyPr>
            <a:normAutofit fontScale="90000"/>
          </a:bodyPr>
          <a:lstStyle/>
          <a:p>
            <a:pPr algn="ctr">
              <a:defRPr/>
            </a:pPr>
            <a:r>
              <a:rPr lang="en-US" sz="3600" b="1" dirty="0">
                <a:cs typeface="Times New Roman"/>
              </a:rPr>
              <a:t>A better solution : </a:t>
            </a:r>
            <a:br>
              <a:rPr lang="en-US" sz="3600" b="1" dirty="0">
                <a:cs typeface="Times New Roman"/>
              </a:rPr>
            </a:br>
            <a:r>
              <a:rPr lang="en-US" sz="3100" dirty="0">
                <a:cs typeface="Times New Roman"/>
              </a:rPr>
              <a:t>Use </a:t>
            </a:r>
            <a:r>
              <a:rPr lang="en-US" sz="3100" dirty="0">
                <a:solidFill>
                  <a:srgbClr val="00B050"/>
                </a:solidFill>
                <a:cs typeface="Times New Roman"/>
              </a:rPr>
              <a:t>genome sequences </a:t>
            </a:r>
            <a:r>
              <a:rPr lang="en-US" sz="3100" dirty="0">
                <a:cs typeface="Times New Roman"/>
              </a:rPr>
              <a:t>as type material rather than </a:t>
            </a:r>
            <a:r>
              <a:rPr lang="en-US" sz="3100" dirty="0">
                <a:solidFill>
                  <a:srgbClr val="FF0000"/>
                </a:solidFill>
                <a:cs typeface="Times New Roman"/>
              </a:rPr>
              <a:t>cultures</a:t>
            </a:r>
            <a:endParaRPr dirty="0">
              <a:solidFill>
                <a:srgbClr val="FF0000"/>
              </a:solidFill>
            </a:endParaRPr>
          </a:p>
        </p:txBody>
      </p:sp>
      <p:sp>
        <p:nvSpPr>
          <p:cNvPr id="3" name="Content Placeholder 2"/>
          <p:cNvSpPr>
            <a:spLocks noGrp="1"/>
          </p:cNvSpPr>
          <p:nvPr>
            <p:ph idx="1"/>
          </p:nvPr>
        </p:nvSpPr>
        <p:spPr bwMode="auto">
          <a:xfrm>
            <a:off x="3200400" y="3778350"/>
            <a:ext cx="5791200" cy="2800350"/>
          </a:xfrm>
          <a:solidFill>
            <a:schemeClr val="bg1"/>
          </a:solidFill>
          <a:ln>
            <a:solidFill>
              <a:schemeClr val="tx1"/>
            </a:solidFill>
          </a:ln>
        </p:spPr>
        <p:txBody>
          <a:bodyPr anchor="ctr">
            <a:normAutofit/>
          </a:bodyPr>
          <a:lstStyle/>
          <a:p>
            <a:pPr>
              <a:defRPr/>
            </a:pPr>
            <a:r>
              <a:rPr lang="en-US" sz="2400" dirty="0">
                <a:latin typeface="+mj-lt"/>
                <a:cs typeface="Times New Roman"/>
              </a:rPr>
              <a:t>Available regardless of cultivation</a:t>
            </a:r>
            <a:endParaRPr sz="3200" dirty="0">
              <a:latin typeface="+mj-lt"/>
            </a:endParaRPr>
          </a:p>
          <a:p>
            <a:pPr>
              <a:defRPr/>
            </a:pPr>
            <a:r>
              <a:rPr lang="en-US" sz="2400" dirty="0">
                <a:latin typeface="+mj-lt"/>
                <a:cs typeface="Times New Roman"/>
              </a:rPr>
              <a:t>Comparatively cheap and easily shareable</a:t>
            </a:r>
            <a:endParaRPr sz="3200" dirty="0">
              <a:latin typeface="+mj-lt"/>
            </a:endParaRPr>
          </a:p>
          <a:p>
            <a:pPr>
              <a:defRPr/>
            </a:pPr>
            <a:r>
              <a:rPr lang="en-US" sz="2400" dirty="0">
                <a:latin typeface="+mj-lt"/>
                <a:cs typeface="Times New Roman"/>
              </a:rPr>
              <a:t>Single best data type to identify a taxon</a:t>
            </a:r>
            <a:endParaRPr sz="3200" dirty="0">
              <a:latin typeface="+mj-lt"/>
            </a:endParaRPr>
          </a:p>
          <a:p>
            <a:pPr lvl="1">
              <a:defRPr/>
            </a:pPr>
            <a:r>
              <a:rPr lang="en-US" sz="1800" dirty="0">
                <a:latin typeface="+mj-lt"/>
                <a:cs typeface="Times New Roman"/>
              </a:rPr>
              <a:t>95% ANI for species (Jain et al., 2019)</a:t>
            </a:r>
            <a:endParaRPr sz="2800" dirty="0">
              <a:latin typeface="+mj-lt"/>
            </a:endParaRPr>
          </a:p>
          <a:p>
            <a:pPr lvl="1">
              <a:defRPr/>
            </a:pPr>
            <a:r>
              <a:rPr lang="en-US" sz="1800" dirty="0">
                <a:latin typeface="+mj-lt"/>
                <a:cs typeface="Times New Roman"/>
              </a:rPr>
              <a:t>Phylogenomic approaches for higher taxa (GTDB)</a:t>
            </a:r>
            <a:endParaRPr sz="2800" dirty="0">
              <a:latin typeface="+mj-lt"/>
            </a:endParaRPr>
          </a:p>
          <a:p>
            <a:pPr lvl="1">
              <a:defRPr/>
            </a:pPr>
            <a:r>
              <a:rPr lang="en-US" sz="1800" dirty="0">
                <a:latin typeface="+mj-lt"/>
                <a:cs typeface="Times New Roman"/>
              </a:rPr>
              <a:t>Same approaches for pure cultures (Chun et al., 2018)</a:t>
            </a:r>
            <a:endParaRPr sz="2800" dirty="0">
              <a:latin typeface="+mj-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5" name="Picture 4" descr="Graphical user interface, text&#10;&#10;Description automatically generated"/>
          <p:cNvPicPr>
            <a:picLocks noChangeAspect="1"/>
          </p:cNvPicPr>
          <p:nvPr/>
        </p:nvPicPr>
        <p:blipFill rotWithShape="1">
          <a:blip r:embed="rId2"/>
          <a:srcRect l="35833" t="20371" r="17500" b="56806"/>
          <a:stretch/>
        </p:blipFill>
        <p:spPr bwMode="auto">
          <a:xfrm>
            <a:off x="370099" y="150332"/>
            <a:ext cx="7852833" cy="2160382"/>
          </a:xfrm>
          <a:prstGeom prst="rect">
            <a:avLst/>
          </a:prstGeom>
        </p:spPr>
      </p:pic>
      <p:pic>
        <p:nvPicPr>
          <p:cNvPr id="1026" name="Picture 2" descr="Alison Murray (scientist) - Wikipedia"/>
          <p:cNvPicPr>
            <a:picLocks noChangeAspect="1" noChangeArrowheads="1"/>
          </p:cNvPicPr>
          <p:nvPr/>
        </p:nvPicPr>
        <p:blipFill>
          <a:blip r:embed="rId3"/>
          <a:stretch/>
        </p:blipFill>
        <p:spPr bwMode="auto">
          <a:xfrm>
            <a:off x="8653783" y="249455"/>
            <a:ext cx="2498687" cy="1874016"/>
          </a:xfrm>
          <a:prstGeom prst="rect">
            <a:avLst/>
          </a:prstGeom>
          <a:ln>
            <a:noFill/>
          </a:ln>
          <a:effectLst>
            <a:softEdge rad="112500"/>
          </a:effectLst>
        </p:spPr>
      </p:pic>
      <p:pic>
        <p:nvPicPr>
          <p:cNvPr id="12" name="Picture 11" descr="Graphical user interface, application, Teams&#10;&#10;Description automatically generated">
            <a:extLst>
              <a:ext uri="{FF2B5EF4-FFF2-40B4-BE49-F238E27FC236}">
                <a16:creationId xmlns:a16="http://schemas.microsoft.com/office/drawing/2014/main" id="{577B4C51-842A-2C45-BA0C-EF29CCB521FC}"/>
              </a:ext>
            </a:extLst>
          </p:cNvPr>
          <p:cNvPicPr>
            <a:picLocks noChangeAspect="1"/>
          </p:cNvPicPr>
          <p:nvPr/>
        </p:nvPicPr>
        <p:blipFill>
          <a:blip r:embed="rId4"/>
          <a:stretch>
            <a:fillRect/>
          </a:stretch>
        </p:blipFill>
        <p:spPr>
          <a:xfrm>
            <a:off x="682646" y="2446638"/>
            <a:ext cx="10648499" cy="4261030"/>
          </a:xfrm>
          <a:prstGeom prst="rect">
            <a:avLst/>
          </a:prstGeom>
        </p:spPr>
      </p:pic>
      <p:sp>
        <p:nvSpPr>
          <p:cNvPr id="13" name="TextBox 12">
            <a:extLst>
              <a:ext uri="{FF2B5EF4-FFF2-40B4-BE49-F238E27FC236}">
                <a16:creationId xmlns:a16="http://schemas.microsoft.com/office/drawing/2014/main" id="{C025C428-D324-E04C-BD19-63C0E0E6CEE3}"/>
              </a:ext>
            </a:extLst>
          </p:cNvPr>
          <p:cNvSpPr txBox="1"/>
          <p:nvPr/>
        </p:nvSpPr>
        <p:spPr>
          <a:xfrm>
            <a:off x="8560735" y="2123471"/>
            <a:ext cx="2591735" cy="646331"/>
          </a:xfrm>
          <a:prstGeom prst="rect">
            <a:avLst/>
          </a:prstGeom>
          <a:noFill/>
        </p:spPr>
        <p:txBody>
          <a:bodyPr wrap="none" rtlCol="0">
            <a:spAutoFit/>
          </a:bodyPr>
          <a:lstStyle/>
          <a:p>
            <a:r>
              <a:rPr lang="en-US" dirty="0"/>
              <a:t>Alison Murray et al., 2020</a:t>
            </a:r>
          </a:p>
          <a:p>
            <a:r>
              <a:rPr lang="en-US" dirty="0"/>
              <a:t>- endorsed by 65 authors</a:t>
            </a:r>
          </a:p>
        </p:txBody>
      </p:sp>
      <p:pic>
        <p:nvPicPr>
          <p:cNvPr id="1032" name="Picture 8" descr="3d pirate skull crossbones model">
            <a:extLst>
              <a:ext uri="{FF2B5EF4-FFF2-40B4-BE49-F238E27FC236}">
                <a16:creationId xmlns:a16="http://schemas.microsoft.com/office/drawing/2014/main" id="{689A617A-03E1-9C49-B945-38CCC863B9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1988" y="4935496"/>
            <a:ext cx="1821600" cy="18216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3" name="Picture 22" descr="Graphical user interface, website&#10;&#10;Description automatically generated">
            <a:extLst>
              <a:ext uri="{FF2B5EF4-FFF2-40B4-BE49-F238E27FC236}">
                <a16:creationId xmlns:a16="http://schemas.microsoft.com/office/drawing/2014/main" id="{DDE32914-D111-1E41-BA81-ABEA64F45BD2}"/>
              </a:ext>
            </a:extLst>
          </p:cNvPr>
          <p:cNvPicPr>
            <a:picLocks noChangeAspect="1"/>
          </p:cNvPicPr>
          <p:nvPr/>
        </p:nvPicPr>
        <p:blipFill>
          <a:blip r:embed="rId6"/>
          <a:srcRect l="31638" t="34733" r="32498" b="49717"/>
          <a:stretch/>
        </p:blipFill>
        <p:spPr bwMode="auto">
          <a:xfrm>
            <a:off x="6509676" y="5721179"/>
            <a:ext cx="4044612" cy="98649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4" name="Content Placeholder 3"/>
          <p:cNvPicPr>
            <a:picLocks noGrp="1"/>
          </p:cNvPicPr>
          <p:nvPr>
            <p:ph idx="1"/>
          </p:nvPr>
        </p:nvPicPr>
        <p:blipFill>
          <a:blip r:embed="rId2"/>
          <a:stretch/>
        </p:blipFill>
        <p:spPr bwMode="auto">
          <a:xfrm>
            <a:off x="467141" y="1286934"/>
            <a:ext cx="5256927" cy="32497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p:cNvPicPr>
            <a:picLocks noChangeAspect="1"/>
          </p:cNvPicPr>
          <p:nvPr/>
        </p:nvPicPr>
        <p:blipFill>
          <a:blip r:embed="rId3"/>
          <a:srcRect l="1880" t="1618" r="3971" b="2977"/>
          <a:stretch/>
        </p:blipFill>
        <p:spPr bwMode="auto">
          <a:xfrm>
            <a:off x="6044944" y="2661607"/>
            <a:ext cx="5715780" cy="37470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Title 1"/>
          <p:cNvSpPr>
            <a:spLocks noGrp="1"/>
          </p:cNvSpPr>
          <p:nvPr>
            <p:ph type="title"/>
          </p:nvPr>
        </p:nvSpPr>
        <p:spPr bwMode="auto">
          <a:xfrm>
            <a:off x="393567" y="107741"/>
            <a:ext cx="9591259" cy="1143000"/>
          </a:xfrm>
        </p:spPr>
        <p:txBody>
          <a:bodyPr>
            <a:normAutofit/>
          </a:bodyPr>
          <a:lstStyle/>
          <a:p>
            <a:pPr algn="ctr">
              <a:defRPr/>
            </a:pPr>
            <a:r>
              <a:rPr lang="en-US" sz="4000" dirty="0">
                <a:cs typeface="Times New Roman"/>
              </a:rPr>
              <a:t>NSF-sponsored</a:t>
            </a:r>
            <a:r>
              <a:rPr lang="en-US" sz="4000" dirty="0">
                <a:solidFill>
                  <a:srgbClr val="00B050"/>
                </a:solidFill>
                <a:cs typeface="Times New Roman"/>
              </a:rPr>
              <a:t> </a:t>
            </a:r>
            <a:r>
              <a:rPr lang="en-US" sz="4000" dirty="0" err="1">
                <a:solidFill>
                  <a:srgbClr val="00B050"/>
                </a:solidFill>
                <a:cs typeface="Times New Roman"/>
              </a:rPr>
              <a:t>SeqCode</a:t>
            </a:r>
            <a:r>
              <a:rPr lang="en-US" sz="4000" dirty="0">
                <a:cs typeface="Times New Roman"/>
              </a:rPr>
              <a:t> Workshops </a:t>
            </a:r>
            <a:r>
              <a:rPr lang="en-US" sz="3200" dirty="0">
                <a:cs typeface="Times New Roman"/>
              </a:rPr>
              <a:t>(Feb 2021)</a:t>
            </a:r>
            <a:endParaRPr sz="4000" dirty="0"/>
          </a:p>
        </p:txBody>
      </p:sp>
      <p:sp>
        <p:nvSpPr>
          <p:cNvPr id="8" name="Rectangle 2"/>
          <p:cNvSpPr txBox="1">
            <a:spLocks noChangeArrowheads="1"/>
          </p:cNvSpPr>
          <p:nvPr/>
        </p:nvSpPr>
        <p:spPr bwMode="auto">
          <a:xfrm>
            <a:off x="6289256" y="1626277"/>
            <a:ext cx="3558937" cy="902124"/>
          </a:xfrm>
          <a:prstGeom prst="rect">
            <a:avLst/>
          </a:prstGeom>
        </p:spPr>
        <p:txBody>
          <a:bodyPr vert="horz" lIns="91440" tIns="45720" rIns="91440" bIns="45720" rtlCol="0">
            <a:normAutofit/>
          </a:bodyPr>
          <a:lstStyle>
            <a:lvl1pPr marL="342900" indent="-342900" algn="l" defTabSz="914400">
              <a:spcBef>
                <a:spcPts val="0"/>
              </a:spcBef>
              <a:buFont typeface="Arial"/>
              <a:buChar char="•"/>
              <a:defRPr sz="3200">
                <a:solidFill>
                  <a:schemeClr val="tx1"/>
                </a:solidFill>
                <a:latin typeface="+mn-lt"/>
                <a:ea typeface="+mn-ea"/>
                <a:cs typeface="+mn-cs"/>
              </a:defRPr>
            </a:lvl1pPr>
            <a:lvl2pPr marL="742950" indent="-285750" algn="l" defTabSz="914400">
              <a:spcBef>
                <a:spcPts val="0"/>
              </a:spcBef>
              <a:buFont typeface="Arial"/>
              <a:buChar char="–"/>
              <a:defRPr sz="2800">
                <a:solidFill>
                  <a:schemeClr val="tx1"/>
                </a:solidFill>
                <a:latin typeface="+mn-lt"/>
                <a:ea typeface="+mn-ea"/>
                <a:cs typeface="+mn-cs"/>
              </a:defRPr>
            </a:lvl2pPr>
            <a:lvl3pPr marL="1143000" indent="-228600" algn="l" defTabSz="914400">
              <a:spcBef>
                <a:spcPts val="0"/>
              </a:spcBef>
              <a:buFont typeface="Arial"/>
              <a:buChar char="•"/>
              <a:defRPr sz="2400">
                <a:solidFill>
                  <a:schemeClr val="tx1"/>
                </a:solidFill>
                <a:latin typeface="+mn-lt"/>
                <a:ea typeface="+mn-ea"/>
                <a:cs typeface="+mn-cs"/>
              </a:defRPr>
            </a:lvl3pPr>
            <a:lvl4pPr marL="1600200" indent="-228600" algn="l" defTabSz="914400">
              <a:spcBef>
                <a:spcPts val="0"/>
              </a:spcBef>
              <a:buFont typeface="Arial"/>
              <a:buChar char="–"/>
              <a:defRPr sz="2000">
                <a:solidFill>
                  <a:schemeClr val="tx1"/>
                </a:solidFill>
                <a:latin typeface="+mn-lt"/>
                <a:ea typeface="+mn-ea"/>
                <a:cs typeface="+mn-cs"/>
              </a:defRPr>
            </a:lvl4pPr>
            <a:lvl5pPr marL="2057400" indent="-228600" algn="l" defTabSz="914400">
              <a:spcBef>
                <a:spcPts val="0"/>
              </a:spcBef>
              <a:buFont typeface="Arial"/>
              <a:buChar char="»"/>
              <a:defRPr sz="2000">
                <a:solidFill>
                  <a:schemeClr val="tx1"/>
                </a:solidFill>
                <a:latin typeface="+mn-lt"/>
                <a:ea typeface="+mn-ea"/>
                <a:cs typeface="+mn-cs"/>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a:lstStyle>
          <a:p>
            <a:pPr>
              <a:defRPr/>
            </a:pPr>
            <a:r>
              <a:rPr lang="en-US" sz="2000" dirty="0">
                <a:latin typeface="+mj-lt"/>
                <a:cs typeface="Times New Roman"/>
              </a:rPr>
              <a:t>848 Registrants</a:t>
            </a:r>
            <a:endParaRPr lang="en-US" sz="2000" b="1" dirty="0">
              <a:solidFill>
                <a:srgbClr val="C00000"/>
              </a:solidFill>
              <a:latin typeface="+mj-lt"/>
              <a:cs typeface="Times New Roman"/>
            </a:endParaRPr>
          </a:p>
          <a:p>
            <a:pPr>
              <a:defRPr/>
            </a:pPr>
            <a:r>
              <a:rPr lang="en-US" sz="2000" dirty="0">
                <a:latin typeface="+mj-lt"/>
                <a:cs typeface="Times New Roman"/>
              </a:rPr>
              <a:t>42 countries, six continents</a:t>
            </a:r>
            <a:endParaRPr dirty="0">
              <a:latin typeface="+mj-lt"/>
            </a:endParaRPr>
          </a:p>
        </p:txBody>
      </p:sp>
      <p:sp>
        <p:nvSpPr>
          <p:cNvPr id="9" name="Rectangle 2">
            <a:extLst>
              <a:ext uri="{FF2B5EF4-FFF2-40B4-BE49-F238E27FC236}">
                <a16:creationId xmlns:a16="http://schemas.microsoft.com/office/drawing/2014/main" id="{FAF54166-76E4-BE42-92F2-24E66F9C7585}"/>
              </a:ext>
            </a:extLst>
          </p:cNvPr>
          <p:cNvSpPr txBox="1">
            <a:spLocks noChangeArrowheads="1"/>
          </p:cNvSpPr>
          <p:nvPr/>
        </p:nvSpPr>
        <p:spPr bwMode="auto">
          <a:xfrm>
            <a:off x="540097" y="4899543"/>
            <a:ext cx="5639985" cy="2023597"/>
          </a:xfrm>
          <a:prstGeom prst="rect">
            <a:avLst/>
          </a:prstGeom>
        </p:spPr>
        <p:txBody>
          <a:bodyPr vert="horz" lIns="91440" tIns="45720" rIns="91440" bIns="45720" rtlCol="0">
            <a:normAutofit/>
          </a:bodyPr>
          <a:lstStyle>
            <a:lvl1pPr marL="342900" indent="-342900" algn="l" defTabSz="914400">
              <a:spcBef>
                <a:spcPts val="0"/>
              </a:spcBef>
              <a:buFont typeface="Arial"/>
              <a:buChar char="•"/>
              <a:defRPr sz="3200">
                <a:solidFill>
                  <a:schemeClr val="tx1"/>
                </a:solidFill>
                <a:latin typeface="+mn-lt"/>
                <a:ea typeface="+mn-ea"/>
                <a:cs typeface="+mn-cs"/>
              </a:defRPr>
            </a:lvl1pPr>
            <a:lvl2pPr marL="742950" indent="-285750" algn="l" defTabSz="914400">
              <a:spcBef>
                <a:spcPts val="0"/>
              </a:spcBef>
              <a:buFont typeface="Arial"/>
              <a:buChar char="–"/>
              <a:defRPr sz="2800">
                <a:solidFill>
                  <a:schemeClr val="tx1"/>
                </a:solidFill>
                <a:latin typeface="+mn-lt"/>
                <a:ea typeface="+mn-ea"/>
                <a:cs typeface="+mn-cs"/>
              </a:defRPr>
            </a:lvl2pPr>
            <a:lvl3pPr marL="1143000" indent="-228600" algn="l" defTabSz="914400">
              <a:spcBef>
                <a:spcPts val="0"/>
              </a:spcBef>
              <a:buFont typeface="Arial"/>
              <a:buChar char="•"/>
              <a:defRPr sz="2400">
                <a:solidFill>
                  <a:schemeClr val="tx1"/>
                </a:solidFill>
                <a:latin typeface="+mn-lt"/>
                <a:ea typeface="+mn-ea"/>
                <a:cs typeface="+mn-cs"/>
              </a:defRPr>
            </a:lvl3pPr>
            <a:lvl4pPr marL="1600200" indent="-228600" algn="l" defTabSz="914400">
              <a:spcBef>
                <a:spcPts val="0"/>
              </a:spcBef>
              <a:buFont typeface="Arial"/>
              <a:buChar char="–"/>
              <a:defRPr sz="2000">
                <a:solidFill>
                  <a:schemeClr val="tx1"/>
                </a:solidFill>
                <a:latin typeface="+mn-lt"/>
                <a:ea typeface="+mn-ea"/>
                <a:cs typeface="+mn-cs"/>
              </a:defRPr>
            </a:lvl4pPr>
            <a:lvl5pPr marL="2057400" indent="-228600" algn="l" defTabSz="914400">
              <a:spcBef>
                <a:spcPts val="0"/>
              </a:spcBef>
              <a:buFont typeface="Arial"/>
              <a:buChar char="»"/>
              <a:defRPr sz="2000">
                <a:solidFill>
                  <a:schemeClr val="tx1"/>
                </a:solidFill>
                <a:latin typeface="+mn-lt"/>
                <a:ea typeface="+mn-ea"/>
                <a:cs typeface="+mn-cs"/>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a:lstStyle>
          <a:p>
            <a:pPr>
              <a:defRPr/>
            </a:pPr>
            <a:r>
              <a:rPr lang="en-US" sz="2000" dirty="0">
                <a:latin typeface="+mj-lt"/>
                <a:cs typeface="Times New Roman"/>
              </a:rPr>
              <a:t>Broad diversity of subdisciplines </a:t>
            </a:r>
          </a:p>
          <a:p>
            <a:pPr marL="0" indent="0">
              <a:buNone/>
              <a:defRPr/>
            </a:pPr>
            <a:r>
              <a:rPr lang="en-US" sz="2000" dirty="0">
                <a:latin typeface="+mj-lt"/>
                <a:cs typeface="Times New Roman"/>
              </a:rPr>
              <a:t>           (ecology &amp; systematics)</a:t>
            </a:r>
            <a:endParaRPr dirty="0">
              <a:latin typeface="+mj-lt"/>
            </a:endParaRPr>
          </a:p>
          <a:p>
            <a:pPr>
              <a:defRPr/>
            </a:pPr>
            <a:r>
              <a:rPr lang="en-US" sz="2000" dirty="0">
                <a:latin typeface="+mj-lt"/>
                <a:cs typeface="Times New Roman"/>
              </a:rPr>
              <a:t>90% intend to use the </a:t>
            </a:r>
            <a:r>
              <a:rPr lang="en-US" sz="2000" dirty="0" err="1">
                <a:latin typeface="+mj-lt"/>
                <a:cs typeface="Times New Roman"/>
              </a:rPr>
              <a:t>SeqCode</a:t>
            </a:r>
            <a:endParaRPr lang="en-US" sz="2000" dirty="0">
              <a:latin typeface="+mj-lt"/>
              <a:cs typeface="Times New Roman"/>
            </a:endParaRPr>
          </a:p>
          <a:p>
            <a:pPr>
              <a:defRPr/>
            </a:pPr>
            <a:endParaRPr lang="en-US" sz="2000" dirty="0">
              <a:latin typeface="+mj-lt"/>
              <a:cs typeface="Times New Roman"/>
            </a:endParaRPr>
          </a:p>
          <a:p>
            <a:pPr>
              <a:defRPr/>
            </a:pPr>
            <a:r>
              <a:rPr lang="en-US" sz="1800" u="sng" dirty="0">
                <a:latin typeface="+mj-lt"/>
                <a:cs typeface="Times New Roman"/>
                <a:hlinkClick r:id="rId4" tooltip="https://www.isme-microbes.org/seqcode-initiative"/>
              </a:rPr>
              <a:t>https://www.isme-microbes.org/seqcode-initiative</a:t>
            </a:r>
            <a:r>
              <a:rPr lang="en-US" sz="1800" dirty="0">
                <a:latin typeface="+mj-lt"/>
                <a:cs typeface="Times New Roman"/>
              </a:rPr>
              <a:t> </a:t>
            </a:r>
            <a:endParaRPr sz="2800" dirty="0">
              <a:latin typeface="+mj-lt"/>
            </a:endParaRPr>
          </a:p>
        </p:txBody>
      </p:sp>
      <p:pic>
        <p:nvPicPr>
          <p:cNvPr id="10" name="Picture 9" descr="NSF logo, green letters on gold, blue and green earth center">
            <a:extLst>
              <a:ext uri="{FF2B5EF4-FFF2-40B4-BE49-F238E27FC236}">
                <a16:creationId xmlns:a16="http://schemas.microsoft.com/office/drawing/2014/main" id="{E10E537C-183C-934B-B2B7-C3A48507EC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21293" y="262906"/>
            <a:ext cx="1168400" cy="1145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DBED6E58-4E07-3147-8C9B-CE2C225C8149}"/>
              </a:ext>
            </a:extLst>
          </p:cNvPr>
          <p:cNvSpPr txBox="1"/>
          <p:nvPr/>
        </p:nvSpPr>
        <p:spPr>
          <a:xfrm>
            <a:off x="9838315" y="1481224"/>
            <a:ext cx="2222275" cy="646331"/>
          </a:xfrm>
          <a:prstGeom prst="rect">
            <a:avLst/>
          </a:prstGeom>
          <a:noFill/>
        </p:spPr>
        <p:txBody>
          <a:bodyPr wrap="none" rtlCol="0">
            <a:spAutoFit/>
          </a:bodyPr>
          <a:lstStyle/>
          <a:p>
            <a:pPr algn="ctr"/>
            <a:r>
              <a:rPr lang="en-US" dirty="0">
                <a:latin typeface="+mj-lt"/>
              </a:rPr>
              <a:t>Awarded to Hedlund</a:t>
            </a:r>
          </a:p>
          <a:p>
            <a:pPr algn="ctr"/>
            <a:r>
              <a:rPr lang="en-US" dirty="0" err="1">
                <a:latin typeface="+mj-lt"/>
              </a:rPr>
              <a:t>Reysenbach</a:t>
            </a:r>
            <a:r>
              <a:rPr lang="en-US" dirty="0">
                <a:latin typeface="+mj-lt"/>
              </a:rPr>
              <a:t> &amp; Murray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952</TotalTime>
  <Words>920</Words>
  <Application>Microsoft Macintosh PowerPoint</Application>
  <PresentationFormat>Widescreen</PresentationFormat>
  <Paragraphs>118</Paragraphs>
  <Slides>16</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Candara</vt:lpstr>
      <vt:lpstr>Tahoma</vt:lpstr>
      <vt:lpstr>Times New Roman</vt:lpstr>
      <vt:lpstr>Office Theme</vt:lpstr>
      <vt:lpstr>PowerPoint Presentation</vt:lpstr>
      <vt:lpstr>What is the SeqCode? </vt:lpstr>
      <vt:lpstr>Types of Types</vt:lpstr>
      <vt:lpstr>PowerPoint Presentation</vt:lpstr>
      <vt:lpstr>The problem:  Most prokaryotes have not been brought into pure culture so most cannot be validly named under the ICNP</vt:lpstr>
      <vt:lpstr>A partial solution (kludge):  Candidatus status (Murray &amp; Stackebrandt, 1995)</vt:lpstr>
      <vt:lpstr>A better solution :  Use genome sequences as type material rather than cultures</vt:lpstr>
      <vt:lpstr>PowerPoint Presentation</vt:lpstr>
      <vt:lpstr>NSF-sponsored SeqCode Workshops (Feb 2021)</vt:lpstr>
      <vt:lpstr>PowerPoint Presentation</vt:lpstr>
      <vt:lpstr>PowerPoint Presentation</vt:lpstr>
      <vt:lpstr>PowerPoint Presentation</vt:lpstr>
      <vt:lpstr>PowerPoint Presentation</vt:lpstr>
      <vt:lpstr>PowerPoint Presentation</vt:lpstr>
      <vt:lpstr>PowerPoint Presentation</vt:lpstr>
      <vt:lpstr>SeqCode Steering Committee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 Hugenholtz</dc:creator>
  <cp:lastModifiedBy>Phil Hugenholtz</cp:lastModifiedBy>
  <cp:revision>54</cp:revision>
  <dcterms:created xsi:type="dcterms:W3CDTF">2022-03-21T03:49:41Z</dcterms:created>
  <dcterms:modified xsi:type="dcterms:W3CDTF">2022-03-24T22:29:25Z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f488380-630a-4f55-a077-a19445e3f360_Enabled">
    <vt:lpwstr>true</vt:lpwstr>
  </property>
  <property fmtid="{D5CDD505-2E9C-101B-9397-08002B2CF9AE}" pid="3" name="MSIP_Label_0f488380-630a-4f55-a077-a19445e3f360_SetDate">
    <vt:lpwstr>2022-03-21T03:49:41Z</vt:lpwstr>
  </property>
  <property fmtid="{D5CDD505-2E9C-101B-9397-08002B2CF9AE}" pid="4" name="MSIP_Label_0f488380-630a-4f55-a077-a19445e3f360_Method">
    <vt:lpwstr>Standard</vt:lpwstr>
  </property>
  <property fmtid="{D5CDD505-2E9C-101B-9397-08002B2CF9AE}" pid="5" name="MSIP_Label_0f488380-630a-4f55-a077-a19445e3f360_Name">
    <vt:lpwstr>OFFICIAL - INTERNAL</vt:lpwstr>
  </property>
  <property fmtid="{D5CDD505-2E9C-101B-9397-08002B2CF9AE}" pid="6" name="MSIP_Label_0f488380-630a-4f55-a077-a19445e3f360_SiteId">
    <vt:lpwstr>b6e377cf-9db3-46cb-91a2-fad9605bb15c</vt:lpwstr>
  </property>
  <property fmtid="{D5CDD505-2E9C-101B-9397-08002B2CF9AE}" pid="7" name="MSIP_Label_0f488380-630a-4f55-a077-a19445e3f360_ActionId">
    <vt:lpwstr>cd6fb322-e3e8-4e95-b14e-6889a7d68f54</vt:lpwstr>
  </property>
  <property fmtid="{D5CDD505-2E9C-101B-9397-08002B2CF9AE}" pid="8" name="MSIP_Label_0f488380-630a-4f55-a077-a19445e3f360_ContentBits">
    <vt:lpwstr>0</vt:lpwstr>
  </property>
</Properties>
</file>

<file path=docProps/thumbnail.jpeg>
</file>